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4" r:id="rId2"/>
    <p:sldId id="271" r:id="rId3"/>
    <p:sldId id="273" r:id="rId4"/>
    <p:sldId id="265" r:id="rId5"/>
    <p:sldId id="262" r:id="rId6"/>
    <p:sldId id="263" r:id="rId7"/>
    <p:sldId id="266" r:id="rId8"/>
    <p:sldId id="267" r:id="rId9"/>
    <p:sldId id="274" r:id="rId10"/>
    <p:sldId id="276" r:id="rId11"/>
    <p:sldId id="277" r:id="rId12"/>
    <p:sldId id="278" r:id="rId13"/>
    <p:sldId id="279" r:id="rId14"/>
    <p:sldId id="280" r:id="rId15"/>
    <p:sldId id="296" r:id="rId16"/>
    <p:sldId id="281" r:id="rId17"/>
    <p:sldId id="292" r:id="rId18"/>
    <p:sldId id="291" r:id="rId19"/>
    <p:sldId id="293" r:id="rId20"/>
    <p:sldId id="282" r:id="rId21"/>
    <p:sldId id="283"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3"/>
    <p:restoredTop sz="96327"/>
  </p:normalViewPr>
  <p:slideViewPr>
    <p:cSldViewPr snapToGrid="0">
      <p:cViewPr varScale="1">
        <p:scale>
          <a:sx n="74" d="100"/>
          <a:sy n="74" d="100"/>
        </p:scale>
        <p:origin x="200" y="2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97FAC1-948F-0D48-A85C-9B901D087A84}" type="datetimeFigureOut">
              <a:rPr lang="en-US" smtClean="0"/>
              <a:t>9/8/23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2FCF8-3153-7F40-A34C-E04BA65D2555}" type="slidenum">
              <a:rPr lang="en-US" smtClean="0"/>
              <a:t>‹#›</a:t>
            </a:fld>
            <a:endParaRPr lang="en-US"/>
          </a:p>
        </p:txBody>
      </p:sp>
    </p:spTree>
    <p:extLst>
      <p:ext uri="{BB962C8B-B14F-4D97-AF65-F5344CB8AC3E}">
        <p14:creationId xmlns:p14="http://schemas.microsoft.com/office/powerpoint/2010/main" val="220857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lvl="2" indent="-22860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D1316285-FDBB-EA45-BDA6-8BC99EAF686F}" type="slidenum">
              <a:rPr lang="en-US" smtClean="0"/>
              <a:t>1</a:t>
            </a:fld>
            <a:endParaRPr lang="en-US"/>
          </a:p>
        </p:txBody>
      </p:sp>
    </p:spTree>
    <p:extLst>
      <p:ext uri="{BB962C8B-B14F-4D97-AF65-F5344CB8AC3E}">
        <p14:creationId xmlns:p14="http://schemas.microsoft.com/office/powerpoint/2010/main" val="3229170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D249-991F-4A90-C058-953B90DEB3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E06034-8817-C8D9-2B3B-8BAD44C1F7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C463B-78C3-081C-F90E-59DC8B5F58E2}"/>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5" name="Footer Placeholder 4">
            <a:extLst>
              <a:ext uri="{FF2B5EF4-FFF2-40B4-BE49-F238E27FC236}">
                <a16:creationId xmlns:a16="http://schemas.microsoft.com/office/drawing/2014/main" id="{73F52ACD-DEF2-E5AB-0969-00EFC3AAB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F3002-FA8F-498F-6A88-24D408BD6809}"/>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3806396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C6CA-D18C-4D0B-45E2-25380306E1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4C3F38-6354-1072-E46A-F955FBCA2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61076-CFA8-753E-A2AF-AC623096EB30}"/>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5" name="Footer Placeholder 4">
            <a:extLst>
              <a:ext uri="{FF2B5EF4-FFF2-40B4-BE49-F238E27FC236}">
                <a16:creationId xmlns:a16="http://schemas.microsoft.com/office/drawing/2014/main" id="{F0604C94-7DF1-51A6-EDD6-A3C5BB764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70172-8178-60A7-B067-BA1BB2A19AA9}"/>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395337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98C88A-2376-1F46-A16A-4179EE5D6B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FA6784-E8CD-A140-AEEE-7A5CD1B4CE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D5252-8A2E-7F4B-77B4-1D7CB6EAE609}"/>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5" name="Footer Placeholder 4">
            <a:extLst>
              <a:ext uri="{FF2B5EF4-FFF2-40B4-BE49-F238E27FC236}">
                <a16:creationId xmlns:a16="http://schemas.microsoft.com/office/drawing/2014/main" id="{D9AA91C0-E0C5-5707-4F50-62191BB36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BD182-7017-8CC9-1B1F-C11F22B71851}"/>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613665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482AF-8B3D-F5B8-2CAE-43D4BC7206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21B479-9099-E836-EDFF-116360225F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6799B-1872-C12A-D3F7-51D1FDCD601F}"/>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5" name="Footer Placeholder 4">
            <a:extLst>
              <a:ext uri="{FF2B5EF4-FFF2-40B4-BE49-F238E27FC236}">
                <a16:creationId xmlns:a16="http://schemas.microsoft.com/office/drawing/2014/main" id="{FE5AD5BC-B14B-82DC-7CD4-4297D6075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BFCAC-B6E8-DD9D-F139-A5C3A677F4F6}"/>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112096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E7C4-D59C-E4C7-73FC-A64656F342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F7EB0A-46D1-32E2-F82E-6F0918AAD9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832A8A-5442-D52A-99C0-92490F4CB113}"/>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5" name="Footer Placeholder 4">
            <a:extLst>
              <a:ext uri="{FF2B5EF4-FFF2-40B4-BE49-F238E27FC236}">
                <a16:creationId xmlns:a16="http://schemas.microsoft.com/office/drawing/2014/main" id="{5ED6C248-C684-AA71-2DBB-FAB795168E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547C9-A765-7B19-5E90-620928AB7847}"/>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1040310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3FBB-C1F8-997D-9413-6075561681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F57D0-D528-0821-4C62-8D2DDF8628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EA95F9-BA57-7454-7229-1E990780EF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E66074-9C3D-A024-DCFD-6383ABA32178}"/>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6" name="Footer Placeholder 5">
            <a:extLst>
              <a:ext uri="{FF2B5EF4-FFF2-40B4-BE49-F238E27FC236}">
                <a16:creationId xmlns:a16="http://schemas.microsoft.com/office/drawing/2014/main" id="{71E3A6A7-5089-13B5-FD5D-71F49C4E60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CFE6F-45E4-D5D6-6CDD-571DBBA74351}"/>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2263129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9118-F23F-F41E-0490-2CFC8C5DE4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939F92-B8FC-5747-190E-B9AFE00431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029A1-1BEB-4711-E168-EA0E6E5D06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2563F7-3064-F085-3F8B-61D4AE8125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A25262-FE58-D9D5-0E2A-91379A16D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3F0BD2-598D-9B84-2C10-4F52849CA4CD}"/>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8" name="Footer Placeholder 7">
            <a:extLst>
              <a:ext uri="{FF2B5EF4-FFF2-40B4-BE49-F238E27FC236}">
                <a16:creationId xmlns:a16="http://schemas.microsoft.com/office/drawing/2014/main" id="{B9A7497B-4109-56B1-9A90-3126D38507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DC7A18-149F-D33B-FE9F-84F29E95957C}"/>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212839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AE99-FD8D-AFCC-A2BB-024E7954A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7E728D-CD83-C320-8F82-337303079807}"/>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4" name="Footer Placeholder 3">
            <a:extLst>
              <a:ext uri="{FF2B5EF4-FFF2-40B4-BE49-F238E27FC236}">
                <a16:creationId xmlns:a16="http://schemas.microsoft.com/office/drawing/2014/main" id="{513CA1D2-50CF-CDDB-D9B4-6857B5F6A5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52186B-73BF-CA74-DD67-D3C2C83A78A5}"/>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183453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21B0D-5EA4-3D31-4004-4CCA00A78F52}"/>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3" name="Footer Placeholder 2">
            <a:extLst>
              <a:ext uri="{FF2B5EF4-FFF2-40B4-BE49-F238E27FC236}">
                <a16:creationId xmlns:a16="http://schemas.microsoft.com/office/drawing/2014/main" id="{C04FE2F2-456A-B0D5-42C0-3705B6476D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FD017D-0E47-1543-21CD-097735BF1E02}"/>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411825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E05F-E587-02E6-93A2-2265620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8493E8-C090-D7BE-D2EF-09F12CF7EC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3963F4-5177-9570-86C8-E16E9B9167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6C48A-EF06-D656-FF09-B96997B45ABA}"/>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6" name="Footer Placeholder 5">
            <a:extLst>
              <a:ext uri="{FF2B5EF4-FFF2-40B4-BE49-F238E27FC236}">
                <a16:creationId xmlns:a16="http://schemas.microsoft.com/office/drawing/2014/main" id="{ED8273A3-089F-492C-EAB8-182826960C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4584A-AE1B-5E26-0E4E-69D8B940BE56}"/>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2504499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CB53-1950-C7AE-9A7E-434E2CFE7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2C828B-F27B-15E0-C831-DAB22CE771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1E8B0E-A536-FBF7-360E-45F7040B9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2D260-AF99-B91A-D32C-432BEDBFB20A}"/>
              </a:ext>
            </a:extLst>
          </p:cNvPr>
          <p:cNvSpPr>
            <a:spLocks noGrp="1"/>
          </p:cNvSpPr>
          <p:nvPr>
            <p:ph type="dt" sz="half" idx="10"/>
          </p:nvPr>
        </p:nvSpPr>
        <p:spPr/>
        <p:txBody>
          <a:bodyPr/>
          <a:lstStyle/>
          <a:p>
            <a:fld id="{EFC18277-8BCC-D542-BABC-7B3D6D74A6A1}" type="datetimeFigureOut">
              <a:rPr lang="en-US" smtClean="0"/>
              <a:t>9/8/23</a:t>
            </a:fld>
            <a:endParaRPr lang="en-US"/>
          </a:p>
        </p:txBody>
      </p:sp>
      <p:sp>
        <p:nvSpPr>
          <p:cNvPr id="6" name="Footer Placeholder 5">
            <a:extLst>
              <a:ext uri="{FF2B5EF4-FFF2-40B4-BE49-F238E27FC236}">
                <a16:creationId xmlns:a16="http://schemas.microsoft.com/office/drawing/2014/main" id="{CA873CE3-CBFF-B609-4D38-4B9DF6D7D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7D6C8-592F-8E2D-73BB-A392BD83D29F}"/>
              </a:ext>
            </a:extLst>
          </p:cNvPr>
          <p:cNvSpPr>
            <a:spLocks noGrp="1"/>
          </p:cNvSpPr>
          <p:nvPr>
            <p:ph type="sldNum" sz="quarter" idx="12"/>
          </p:nvPr>
        </p:nvSpPr>
        <p:spPr/>
        <p:txBody>
          <a:bodyPr/>
          <a:lstStyle/>
          <a:p>
            <a:fld id="{A637557D-A763-2045-9EA9-2B2ED92EA9BF}" type="slidenum">
              <a:rPr lang="en-US" smtClean="0"/>
              <a:t>‹#›</a:t>
            </a:fld>
            <a:endParaRPr lang="en-US"/>
          </a:p>
        </p:txBody>
      </p:sp>
    </p:spTree>
    <p:extLst>
      <p:ext uri="{BB962C8B-B14F-4D97-AF65-F5344CB8AC3E}">
        <p14:creationId xmlns:p14="http://schemas.microsoft.com/office/powerpoint/2010/main" val="1741354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DDDF53-11CC-EFB3-E671-518FC9AFEB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A2BE67-6EFA-8F94-5FA7-D731A3465D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BA1DB-9E00-9124-D699-339F0D00D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18277-8BCC-D542-BABC-7B3D6D74A6A1}" type="datetimeFigureOut">
              <a:rPr lang="en-US" smtClean="0"/>
              <a:t>9/8/23</a:t>
            </a:fld>
            <a:endParaRPr lang="en-US"/>
          </a:p>
        </p:txBody>
      </p:sp>
      <p:sp>
        <p:nvSpPr>
          <p:cNvPr id="5" name="Footer Placeholder 4">
            <a:extLst>
              <a:ext uri="{FF2B5EF4-FFF2-40B4-BE49-F238E27FC236}">
                <a16:creationId xmlns:a16="http://schemas.microsoft.com/office/drawing/2014/main" id="{0DF4627D-6B07-BB88-A7EC-9D4BE851E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2E23B4-ED93-27CF-A75C-68F6CDEEF2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37557D-A763-2045-9EA9-2B2ED92EA9BF}" type="slidenum">
              <a:rPr lang="en-US" smtClean="0"/>
              <a:t>‹#›</a:t>
            </a:fld>
            <a:endParaRPr lang="en-US"/>
          </a:p>
        </p:txBody>
      </p:sp>
    </p:spTree>
    <p:extLst>
      <p:ext uri="{BB962C8B-B14F-4D97-AF65-F5344CB8AC3E}">
        <p14:creationId xmlns:p14="http://schemas.microsoft.com/office/powerpoint/2010/main" val="268217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99F5521-C391-9AD2-E2D9-5FCFB8D9AEF6}"/>
              </a:ext>
            </a:extLst>
          </p:cNvPr>
          <p:cNvSpPr txBox="1"/>
          <p:nvPr/>
        </p:nvSpPr>
        <p:spPr>
          <a:xfrm>
            <a:off x="0" y="123570"/>
            <a:ext cx="2462277" cy="369332"/>
          </a:xfrm>
          <a:prstGeom prst="rect">
            <a:avLst/>
          </a:prstGeom>
          <a:noFill/>
        </p:spPr>
        <p:txBody>
          <a:bodyPr wrap="none" rtlCol="0">
            <a:spAutoFit/>
          </a:bodyPr>
          <a:lstStyle/>
          <a:p>
            <a:r>
              <a:rPr lang="en-US" dirty="0"/>
              <a:t>NGS workflow Summary</a:t>
            </a:r>
          </a:p>
        </p:txBody>
      </p:sp>
      <p:sp>
        <p:nvSpPr>
          <p:cNvPr id="35" name="TextBox 34">
            <a:extLst>
              <a:ext uri="{FF2B5EF4-FFF2-40B4-BE49-F238E27FC236}">
                <a16:creationId xmlns:a16="http://schemas.microsoft.com/office/drawing/2014/main" id="{07EF0ED7-32C8-1D3C-C327-75AC46C6530C}"/>
              </a:ext>
            </a:extLst>
          </p:cNvPr>
          <p:cNvSpPr txBox="1"/>
          <p:nvPr/>
        </p:nvSpPr>
        <p:spPr>
          <a:xfrm>
            <a:off x="434947" y="641943"/>
            <a:ext cx="3866120" cy="3970318"/>
          </a:xfrm>
          <a:prstGeom prst="rect">
            <a:avLst/>
          </a:prstGeom>
          <a:noFill/>
        </p:spPr>
        <p:txBody>
          <a:bodyPr wrap="square" rtlCol="0">
            <a:spAutoFit/>
          </a:bodyPr>
          <a:lstStyle/>
          <a:p>
            <a:r>
              <a:rPr lang="en-US" sz="1200" dirty="0"/>
              <a:t>Primary analysis results are stored on Pluto as </a:t>
            </a:r>
            <a:r>
              <a:rPr lang="en-US" sz="1200" dirty="0" err="1"/>
              <a:t>fastq.gz</a:t>
            </a:r>
            <a:r>
              <a:rPr lang="en-US" sz="1200" dirty="0"/>
              <a:t> files.</a:t>
            </a:r>
          </a:p>
          <a:p>
            <a:pPr marL="685800" lvl="1" indent="-228600">
              <a:buAutoNum type="alphaLcParenR"/>
            </a:pPr>
            <a:r>
              <a:rPr lang="en-US" sz="1200" dirty="0"/>
              <a:t>Raw paired-end reads</a:t>
            </a:r>
          </a:p>
          <a:p>
            <a:pPr marL="685800" lvl="1" indent="-228600">
              <a:buAutoNum type="alphaLcParenR"/>
            </a:pPr>
            <a:endParaRPr lang="en-US" sz="1200" dirty="0"/>
          </a:p>
          <a:p>
            <a:r>
              <a:rPr lang="en-US" sz="1200" dirty="0"/>
              <a:t>Secondary analysis is performed on </a:t>
            </a:r>
            <a:r>
              <a:rPr lang="en-US" sz="1200" dirty="0" err="1"/>
              <a:t>fastq.gz</a:t>
            </a:r>
            <a:r>
              <a:rPr lang="en-US" sz="1200" dirty="0"/>
              <a:t> files.</a:t>
            </a:r>
          </a:p>
          <a:p>
            <a:pPr lvl="1"/>
            <a:r>
              <a:rPr lang="en-US" sz="1200" dirty="0"/>
              <a:t>ASUT_health_HAdV project specific:</a:t>
            </a:r>
          </a:p>
          <a:p>
            <a:pPr marL="685800" lvl="1" indent="-228600">
              <a:buAutoNum type="alphaLcParenR"/>
            </a:pPr>
            <a:r>
              <a:rPr lang="en-US" sz="1200" dirty="0"/>
              <a:t>Trimming</a:t>
            </a:r>
          </a:p>
          <a:p>
            <a:pPr marL="1143000" lvl="2" indent="-228600">
              <a:buFont typeface="Arial" panose="020B0604020202020204" pitchFamily="34" charset="0"/>
              <a:buChar char="•"/>
            </a:pPr>
            <a:r>
              <a:rPr lang="en-US" sz="1200" dirty="0"/>
              <a:t>trim_galore</a:t>
            </a:r>
          </a:p>
          <a:p>
            <a:pPr marL="685800" lvl="1" indent="-228600">
              <a:buAutoNum type="alphaLcParenR"/>
            </a:pPr>
            <a:r>
              <a:rPr lang="en-US" sz="1200" dirty="0"/>
              <a:t>Local alignment and mapping</a:t>
            </a:r>
          </a:p>
          <a:p>
            <a:pPr marL="1143000" lvl="2" indent="-228600">
              <a:buFont typeface="Arial" panose="020B0604020202020204" pitchFamily="34" charset="0"/>
              <a:buChar char="•"/>
            </a:pPr>
            <a:r>
              <a:rPr lang="en-US" sz="1200" dirty="0"/>
              <a:t>bwa mem</a:t>
            </a:r>
          </a:p>
          <a:p>
            <a:pPr marL="685800" lvl="1" indent="-228600">
              <a:buAutoNum type="alphaLcParenR"/>
            </a:pPr>
            <a:r>
              <a:rPr lang="en-US" sz="1200" dirty="0"/>
              <a:t>Indexing and consensus generation</a:t>
            </a:r>
          </a:p>
          <a:p>
            <a:pPr marL="1143000" lvl="2" indent="-228600">
              <a:buFont typeface="Arial" panose="020B0604020202020204" pitchFamily="34" charset="0"/>
              <a:buChar char="•"/>
            </a:pPr>
            <a:r>
              <a:rPr lang="en-US" sz="1200" dirty="0"/>
              <a:t>Samtools</a:t>
            </a:r>
          </a:p>
          <a:p>
            <a:pPr lvl="1"/>
            <a:endParaRPr lang="en-US" sz="1200" dirty="0"/>
          </a:p>
          <a:p>
            <a:r>
              <a:rPr lang="en-US" sz="1200" dirty="0"/>
              <a:t>Secondary analysis results are distributed/used for further downstream analysis. </a:t>
            </a:r>
          </a:p>
          <a:p>
            <a:pPr marL="685800" lvl="1" indent="-228600">
              <a:buAutoNum type="alphaLcParenR"/>
            </a:pPr>
            <a:r>
              <a:rPr lang="en-US" sz="1200" dirty="0"/>
              <a:t>fasta/bam</a:t>
            </a:r>
          </a:p>
          <a:p>
            <a:pPr marL="1085850" lvl="2" indent="-171450">
              <a:buFont typeface="Arial" panose="020B0604020202020204" pitchFamily="34" charset="0"/>
              <a:buChar char="•"/>
            </a:pPr>
            <a:r>
              <a:rPr lang="en-US" sz="1200" dirty="0"/>
              <a:t>Variant calling</a:t>
            </a:r>
          </a:p>
          <a:p>
            <a:pPr marL="1085850" lvl="2" indent="-171450">
              <a:buFont typeface="Arial" panose="020B0604020202020204" pitchFamily="34" charset="0"/>
              <a:buChar char="•"/>
            </a:pPr>
            <a:r>
              <a:rPr lang="en-US" sz="1200" dirty="0"/>
              <a:t>Phylogeny</a:t>
            </a:r>
          </a:p>
          <a:p>
            <a:pPr marL="1085850" lvl="2" indent="-171450">
              <a:buFont typeface="Arial" panose="020B0604020202020204" pitchFamily="34" charset="0"/>
              <a:buChar char="•"/>
            </a:pPr>
            <a:r>
              <a:rPr lang="en-US" sz="1200" dirty="0"/>
              <a:t>Abundance analysis</a:t>
            </a:r>
          </a:p>
          <a:p>
            <a:pPr marL="685800" lvl="1" indent="-228600">
              <a:buAutoNum type="alphaLcParenR"/>
            </a:pPr>
            <a:r>
              <a:rPr lang="en-US" sz="1200" dirty="0"/>
              <a:t>csv/tsv</a:t>
            </a:r>
          </a:p>
          <a:p>
            <a:pPr marL="1143000" lvl="2" indent="-228600">
              <a:buFont typeface="Arial" panose="020B0604020202020204" pitchFamily="34" charset="0"/>
              <a:buChar char="•"/>
            </a:pPr>
            <a:r>
              <a:rPr lang="en-US" sz="1200" dirty="0"/>
              <a:t>Data normalization</a:t>
            </a:r>
          </a:p>
          <a:p>
            <a:pPr marL="1143000" lvl="2" indent="-228600">
              <a:buFont typeface="Arial" panose="020B0604020202020204" pitchFamily="34" charset="0"/>
              <a:buChar char="•"/>
            </a:pPr>
            <a:r>
              <a:rPr lang="en-US" sz="1200" dirty="0"/>
              <a:t>Data visualization</a:t>
            </a:r>
          </a:p>
        </p:txBody>
      </p:sp>
      <p:grpSp>
        <p:nvGrpSpPr>
          <p:cNvPr id="40" name="Group 39">
            <a:extLst>
              <a:ext uri="{FF2B5EF4-FFF2-40B4-BE49-F238E27FC236}">
                <a16:creationId xmlns:a16="http://schemas.microsoft.com/office/drawing/2014/main" id="{986C368F-350D-6E2F-17BA-F01582427E99}"/>
              </a:ext>
            </a:extLst>
          </p:cNvPr>
          <p:cNvGrpSpPr/>
          <p:nvPr/>
        </p:nvGrpSpPr>
        <p:grpSpPr>
          <a:xfrm>
            <a:off x="2656970" y="516481"/>
            <a:ext cx="8464741" cy="5825037"/>
            <a:chOff x="2656970" y="516481"/>
            <a:chExt cx="8464741" cy="5825037"/>
          </a:xfrm>
        </p:grpSpPr>
        <p:grpSp>
          <p:nvGrpSpPr>
            <p:cNvPr id="34" name="Group 33">
              <a:extLst>
                <a:ext uri="{FF2B5EF4-FFF2-40B4-BE49-F238E27FC236}">
                  <a16:creationId xmlns:a16="http://schemas.microsoft.com/office/drawing/2014/main" id="{0412330D-F763-B161-D0EE-D1C51E43C885}"/>
                </a:ext>
              </a:extLst>
            </p:cNvPr>
            <p:cNvGrpSpPr/>
            <p:nvPr/>
          </p:nvGrpSpPr>
          <p:grpSpPr>
            <a:xfrm>
              <a:off x="2656970" y="516481"/>
              <a:ext cx="8464741" cy="5825037"/>
              <a:chOff x="3609895" y="629769"/>
              <a:chExt cx="8324027" cy="5494756"/>
            </a:xfrm>
          </p:grpSpPr>
          <p:grpSp>
            <p:nvGrpSpPr>
              <p:cNvPr id="24" name="Group 23">
                <a:extLst>
                  <a:ext uri="{FF2B5EF4-FFF2-40B4-BE49-F238E27FC236}">
                    <a16:creationId xmlns:a16="http://schemas.microsoft.com/office/drawing/2014/main" id="{6C34F75D-464D-F852-E2A8-D61B57187599}"/>
                  </a:ext>
                </a:extLst>
              </p:cNvPr>
              <p:cNvGrpSpPr/>
              <p:nvPr/>
            </p:nvGrpSpPr>
            <p:grpSpPr>
              <a:xfrm>
                <a:off x="3609895" y="722941"/>
                <a:ext cx="8245500" cy="5401584"/>
                <a:chOff x="1534604" y="246490"/>
                <a:chExt cx="8245500" cy="5401584"/>
              </a:xfrm>
            </p:grpSpPr>
            <p:sp>
              <p:nvSpPr>
                <p:cNvPr id="4" name="Magnetic Disk 3">
                  <a:extLst>
                    <a:ext uri="{FF2B5EF4-FFF2-40B4-BE49-F238E27FC236}">
                      <a16:creationId xmlns:a16="http://schemas.microsoft.com/office/drawing/2014/main" id="{DD6372E8-009C-6697-36D6-17E017C9496B}"/>
                    </a:ext>
                  </a:extLst>
                </p:cNvPr>
                <p:cNvSpPr/>
                <p:nvPr/>
              </p:nvSpPr>
              <p:spPr>
                <a:xfrm>
                  <a:off x="4993420" y="1702572"/>
                  <a:ext cx="1327868" cy="73947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Pluto</a:t>
                  </a:r>
                </a:p>
              </p:txBody>
            </p:sp>
            <p:sp>
              <p:nvSpPr>
                <p:cNvPr id="6" name="Alternate Process 5">
                  <a:extLst>
                    <a:ext uri="{FF2B5EF4-FFF2-40B4-BE49-F238E27FC236}">
                      <a16:creationId xmlns:a16="http://schemas.microsoft.com/office/drawing/2014/main" id="{F08485A8-08A4-8D21-FFA2-EFEDE510B68C}"/>
                    </a:ext>
                  </a:extLst>
                </p:cNvPr>
                <p:cNvSpPr/>
                <p:nvPr/>
              </p:nvSpPr>
              <p:spPr>
                <a:xfrm>
                  <a:off x="4778735" y="2959873"/>
                  <a:ext cx="1757238" cy="938254"/>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Secondary Analysis</a:t>
                  </a:r>
                </a:p>
              </p:txBody>
            </p:sp>
            <p:sp>
              <p:nvSpPr>
                <p:cNvPr id="7" name="Alternate Process 6">
                  <a:extLst>
                    <a:ext uri="{FF2B5EF4-FFF2-40B4-BE49-F238E27FC236}">
                      <a16:creationId xmlns:a16="http://schemas.microsoft.com/office/drawing/2014/main" id="{F70D606D-7777-275F-3AFE-866177456917}"/>
                    </a:ext>
                  </a:extLst>
                </p:cNvPr>
                <p:cNvSpPr/>
                <p:nvPr/>
              </p:nvSpPr>
              <p:spPr>
                <a:xfrm>
                  <a:off x="4778735" y="246490"/>
                  <a:ext cx="1757238" cy="938254"/>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Primary Analysis</a:t>
                  </a:r>
                </a:p>
              </p:txBody>
            </p:sp>
            <p:sp>
              <p:nvSpPr>
                <p:cNvPr id="8" name="Alternate Process 7">
                  <a:extLst>
                    <a:ext uri="{FF2B5EF4-FFF2-40B4-BE49-F238E27FC236}">
                      <a16:creationId xmlns:a16="http://schemas.microsoft.com/office/drawing/2014/main" id="{21EC4F25-4EE4-E6FB-78A7-0CF77FEBC6E3}"/>
                    </a:ext>
                  </a:extLst>
                </p:cNvPr>
                <p:cNvSpPr/>
                <p:nvPr/>
              </p:nvSpPr>
              <p:spPr>
                <a:xfrm>
                  <a:off x="1534604" y="4709820"/>
                  <a:ext cx="1757238" cy="938254"/>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Project</a:t>
                  </a:r>
                </a:p>
              </p:txBody>
            </p:sp>
            <p:sp>
              <p:nvSpPr>
                <p:cNvPr id="9" name="Alternate Process 8">
                  <a:extLst>
                    <a:ext uri="{FF2B5EF4-FFF2-40B4-BE49-F238E27FC236}">
                      <a16:creationId xmlns:a16="http://schemas.microsoft.com/office/drawing/2014/main" id="{E22E254E-5205-7502-6066-D45452EB4EC9}"/>
                    </a:ext>
                  </a:extLst>
                </p:cNvPr>
                <p:cNvSpPr/>
                <p:nvPr/>
              </p:nvSpPr>
              <p:spPr>
                <a:xfrm>
                  <a:off x="4778735" y="4708496"/>
                  <a:ext cx="1757238" cy="938254"/>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Project</a:t>
                  </a:r>
                </a:p>
              </p:txBody>
            </p:sp>
            <p:sp>
              <p:nvSpPr>
                <p:cNvPr id="10" name="Alternate Process 9">
                  <a:extLst>
                    <a:ext uri="{FF2B5EF4-FFF2-40B4-BE49-F238E27FC236}">
                      <a16:creationId xmlns:a16="http://schemas.microsoft.com/office/drawing/2014/main" id="{2B7606BC-6C9F-7452-52F7-994FE5107848}"/>
                    </a:ext>
                  </a:extLst>
                </p:cNvPr>
                <p:cNvSpPr/>
                <p:nvPr/>
              </p:nvSpPr>
              <p:spPr>
                <a:xfrm>
                  <a:off x="8022866" y="4708496"/>
                  <a:ext cx="1757238" cy="938254"/>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Project</a:t>
                  </a:r>
                </a:p>
              </p:txBody>
            </p:sp>
            <p:sp>
              <p:nvSpPr>
                <p:cNvPr id="12" name="Down Arrow 11">
                  <a:extLst>
                    <a:ext uri="{FF2B5EF4-FFF2-40B4-BE49-F238E27FC236}">
                      <a16:creationId xmlns:a16="http://schemas.microsoft.com/office/drawing/2014/main" id="{B6DDF6AF-BA53-E3EF-3B65-54E905F2FDFB}"/>
                    </a:ext>
                  </a:extLst>
                </p:cNvPr>
                <p:cNvSpPr/>
                <p:nvPr/>
              </p:nvSpPr>
              <p:spPr>
                <a:xfrm>
                  <a:off x="5572375" y="1184744"/>
                  <a:ext cx="169958" cy="51782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Down Arrow 12">
                  <a:extLst>
                    <a:ext uri="{FF2B5EF4-FFF2-40B4-BE49-F238E27FC236}">
                      <a16:creationId xmlns:a16="http://schemas.microsoft.com/office/drawing/2014/main" id="{F3A0915D-B63B-08E7-1B81-1B9B20056A3B}"/>
                    </a:ext>
                  </a:extLst>
                </p:cNvPr>
                <p:cNvSpPr/>
                <p:nvPr/>
              </p:nvSpPr>
              <p:spPr>
                <a:xfrm>
                  <a:off x="5572375" y="2442044"/>
                  <a:ext cx="169958" cy="51782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Down Arrow 13">
                  <a:extLst>
                    <a:ext uri="{FF2B5EF4-FFF2-40B4-BE49-F238E27FC236}">
                      <a16:creationId xmlns:a16="http://schemas.microsoft.com/office/drawing/2014/main" id="{E7D9FE39-6005-D49F-C516-CCB862C1D6A4}"/>
                    </a:ext>
                  </a:extLst>
                </p:cNvPr>
                <p:cNvSpPr/>
                <p:nvPr/>
              </p:nvSpPr>
              <p:spPr>
                <a:xfrm>
                  <a:off x="5572375" y="3898128"/>
                  <a:ext cx="169958" cy="81036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Down Arrow 14">
                  <a:extLst>
                    <a:ext uri="{FF2B5EF4-FFF2-40B4-BE49-F238E27FC236}">
                      <a16:creationId xmlns:a16="http://schemas.microsoft.com/office/drawing/2014/main" id="{2E7775F9-3E5F-3787-CE6C-5B4815DE49E2}"/>
                    </a:ext>
                  </a:extLst>
                </p:cNvPr>
                <p:cNvSpPr/>
                <p:nvPr/>
              </p:nvSpPr>
              <p:spPr>
                <a:xfrm rot="3554244">
                  <a:off x="3958288" y="3395017"/>
                  <a:ext cx="154004" cy="181659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Down Arrow 15">
                  <a:extLst>
                    <a:ext uri="{FF2B5EF4-FFF2-40B4-BE49-F238E27FC236}">
                      <a16:creationId xmlns:a16="http://schemas.microsoft.com/office/drawing/2014/main" id="{B50AA82D-7A51-CB50-E2EB-A4F543B865B5}"/>
                    </a:ext>
                  </a:extLst>
                </p:cNvPr>
                <p:cNvSpPr/>
                <p:nvPr/>
              </p:nvSpPr>
              <p:spPr>
                <a:xfrm rot="18002749">
                  <a:off x="7207336" y="3385703"/>
                  <a:ext cx="154004" cy="1816591"/>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pic>
            <p:nvPicPr>
              <p:cNvPr id="30" name="Picture 29">
                <a:extLst>
                  <a:ext uri="{FF2B5EF4-FFF2-40B4-BE49-F238E27FC236}">
                    <a16:creationId xmlns:a16="http://schemas.microsoft.com/office/drawing/2014/main" id="{9FDD2832-0773-6697-3C12-94DAD74A5E3B}"/>
                  </a:ext>
                </a:extLst>
              </p:cNvPr>
              <p:cNvPicPr>
                <a:picLocks noChangeAspect="1"/>
              </p:cNvPicPr>
              <p:nvPr/>
            </p:nvPicPr>
            <p:blipFill>
              <a:blip r:embed="rId3"/>
              <a:stretch>
                <a:fillRect/>
              </a:stretch>
            </p:blipFill>
            <p:spPr>
              <a:xfrm>
                <a:off x="9383292" y="629769"/>
                <a:ext cx="2550630" cy="1124596"/>
              </a:xfrm>
              <a:prstGeom prst="rect">
                <a:avLst/>
              </a:prstGeom>
            </p:spPr>
          </p:pic>
          <p:pic>
            <p:nvPicPr>
              <p:cNvPr id="31" name="Picture 30">
                <a:extLst>
                  <a:ext uri="{FF2B5EF4-FFF2-40B4-BE49-F238E27FC236}">
                    <a16:creationId xmlns:a16="http://schemas.microsoft.com/office/drawing/2014/main" id="{B2247D18-6F87-0E34-8DD4-0EF40FC9893A}"/>
                  </a:ext>
                </a:extLst>
              </p:cNvPr>
              <p:cNvPicPr>
                <a:picLocks noChangeAspect="1"/>
              </p:cNvPicPr>
              <p:nvPr/>
            </p:nvPicPr>
            <p:blipFill>
              <a:blip r:embed="rId4"/>
              <a:stretch>
                <a:fillRect/>
              </a:stretch>
            </p:blipFill>
            <p:spPr>
              <a:xfrm>
                <a:off x="9591384" y="3501212"/>
                <a:ext cx="2134445" cy="706609"/>
              </a:xfrm>
              <a:prstGeom prst="rect">
                <a:avLst/>
              </a:prstGeom>
            </p:spPr>
          </p:pic>
        </p:grpSp>
        <p:sp>
          <p:nvSpPr>
            <p:cNvPr id="37" name="Oval 36">
              <a:extLst>
                <a:ext uri="{FF2B5EF4-FFF2-40B4-BE49-F238E27FC236}">
                  <a16:creationId xmlns:a16="http://schemas.microsoft.com/office/drawing/2014/main" id="{EDDC5589-8C39-6013-9BF4-19E9A9EB806E}"/>
                </a:ext>
              </a:extLst>
            </p:cNvPr>
            <p:cNvSpPr/>
            <p:nvPr/>
          </p:nvSpPr>
          <p:spPr>
            <a:xfrm>
              <a:off x="6426485" y="1770549"/>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1</a:t>
              </a:r>
            </a:p>
          </p:txBody>
        </p:sp>
        <p:sp>
          <p:nvSpPr>
            <p:cNvPr id="38" name="Oval 37">
              <a:extLst>
                <a:ext uri="{FF2B5EF4-FFF2-40B4-BE49-F238E27FC236}">
                  <a16:creationId xmlns:a16="http://schemas.microsoft.com/office/drawing/2014/main" id="{236B6855-FD50-2683-1A39-F5FF91FD7574}"/>
                </a:ext>
              </a:extLst>
            </p:cNvPr>
            <p:cNvSpPr/>
            <p:nvPr/>
          </p:nvSpPr>
          <p:spPr>
            <a:xfrm>
              <a:off x="6426485" y="3103424"/>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2</a:t>
              </a:r>
            </a:p>
          </p:txBody>
        </p:sp>
        <p:sp>
          <p:nvSpPr>
            <p:cNvPr id="39" name="Oval 38">
              <a:extLst>
                <a:ext uri="{FF2B5EF4-FFF2-40B4-BE49-F238E27FC236}">
                  <a16:creationId xmlns:a16="http://schemas.microsoft.com/office/drawing/2014/main" id="{25BB1703-335C-C34C-7FA3-088817F92348}"/>
                </a:ext>
              </a:extLst>
            </p:cNvPr>
            <p:cNvSpPr/>
            <p:nvPr/>
          </p:nvSpPr>
          <p:spPr>
            <a:xfrm>
              <a:off x="6426485" y="4783990"/>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3</a:t>
              </a:r>
            </a:p>
          </p:txBody>
        </p:sp>
      </p:grpSp>
      <p:sp>
        <p:nvSpPr>
          <p:cNvPr id="43" name="Oval 42">
            <a:extLst>
              <a:ext uri="{FF2B5EF4-FFF2-40B4-BE49-F238E27FC236}">
                <a16:creationId xmlns:a16="http://schemas.microsoft.com/office/drawing/2014/main" id="{2133F5C2-C270-A2D5-91BB-2D206E75CA82}"/>
              </a:ext>
            </a:extLst>
          </p:cNvPr>
          <p:cNvSpPr/>
          <p:nvPr/>
        </p:nvSpPr>
        <p:spPr>
          <a:xfrm>
            <a:off x="227835" y="641943"/>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1</a:t>
            </a:r>
          </a:p>
        </p:txBody>
      </p:sp>
      <p:sp>
        <p:nvSpPr>
          <p:cNvPr id="44" name="Oval 43">
            <a:extLst>
              <a:ext uri="{FF2B5EF4-FFF2-40B4-BE49-F238E27FC236}">
                <a16:creationId xmlns:a16="http://schemas.microsoft.com/office/drawing/2014/main" id="{A5B1455C-4D41-0818-6DBF-91612C5C9402}"/>
              </a:ext>
            </a:extLst>
          </p:cNvPr>
          <p:cNvSpPr/>
          <p:nvPr/>
        </p:nvSpPr>
        <p:spPr>
          <a:xfrm>
            <a:off x="233155" y="1227925"/>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2</a:t>
            </a:r>
          </a:p>
        </p:txBody>
      </p:sp>
      <p:sp>
        <p:nvSpPr>
          <p:cNvPr id="45" name="Oval 44">
            <a:extLst>
              <a:ext uri="{FF2B5EF4-FFF2-40B4-BE49-F238E27FC236}">
                <a16:creationId xmlns:a16="http://schemas.microsoft.com/office/drawing/2014/main" id="{356AA01C-B90A-5F13-771C-E2E13074051C}"/>
              </a:ext>
            </a:extLst>
          </p:cNvPr>
          <p:cNvSpPr/>
          <p:nvPr/>
        </p:nvSpPr>
        <p:spPr>
          <a:xfrm>
            <a:off x="233155" y="2828947"/>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3</a:t>
            </a:r>
          </a:p>
        </p:txBody>
      </p:sp>
    </p:spTree>
    <p:extLst>
      <p:ext uri="{BB962C8B-B14F-4D97-AF65-F5344CB8AC3E}">
        <p14:creationId xmlns:p14="http://schemas.microsoft.com/office/powerpoint/2010/main" val="2094586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865909-1910-D761-2FFF-35DBD9FD0AEA}"/>
              </a:ext>
            </a:extLst>
          </p:cNvPr>
          <p:cNvSpPr txBox="1"/>
          <p:nvPr/>
        </p:nvSpPr>
        <p:spPr>
          <a:xfrm>
            <a:off x="0" y="123570"/>
            <a:ext cx="2671565" cy="369332"/>
          </a:xfrm>
          <a:prstGeom prst="rect">
            <a:avLst/>
          </a:prstGeom>
          <a:noFill/>
        </p:spPr>
        <p:txBody>
          <a:bodyPr wrap="none" rtlCol="0">
            <a:spAutoFit/>
          </a:bodyPr>
          <a:lstStyle/>
          <a:p>
            <a:r>
              <a:rPr lang="en-US" dirty="0"/>
              <a:t>Code Example: Function 1</a:t>
            </a:r>
          </a:p>
        </p:txBody>
      </p:sp>
      <p:pic>
        <p:nvPicPr>
          <p:cNvPr id="3" name="Picture 2">
            <a:extLst>
              <a:ext uri="{FF2B5EF4-FFF2-40B4-BE49-F238E27FC236}">
                <a16:creationId xmlns:a16="http://schemas.microsoft.com/office/drawing/2014/main" id="{38C69C32-4502-BFC3-8281-E24FD174600E}"/>
              </a:ext>
            </a:extLst>
          </p:cNvPr>
          <p:cNvPicPr>
            <a:picLocks noChangeAspect="1"/>
          </p:cNvPicPr>
          <p:nvPr/>
        </p:nvPicPr>
        <p:blipFill>
          <a:blip r:embed="rId2"/>
          <a:stretch>
            <a:fillRect/>
          </a:stretch>
        </p:blipFill>
        <p:spPr>
          <a:xfrm>
            <a:off x="7961976" y="862234"/>
            <a:ext cx="2463800" cy="2286000"/>
          </a:xfrm>
          <a:prstGeom prst="rect">
            <a:avLst/>
          </a:prstGeom>
        </p:spPr>
      </p:pic>
      <p:sp>
        <p:nvSpPr>
          <p:cNvPr id="4" name="TextBox 3">
            <a:extLst>
              <a:ext uri="{FF2B5EF4-FFF2-40B4-BE49-F238E27FC236}">
                <a16:creationId xmlns:a16="http://schemas.microsoft.com/office/drawing/2014/main" id="{B89E0A24-E461-2425-A25C-B216D6D42DA3}"/>
              </a:ext>
            </a:extLst>
          </p:cNvPr>
          <p:cNvSpPr txBox="1"/>
          <p:nvPr/>
        </p:nvSpPr>
        <p:spPr>
          <a:xfrm>
            <a:off x="6741621" y="3429000"/>
            <a:ext cx="4904509" cy="2123658"/>
          </a:xfrm>
          <a:prstGeom prst="rect">
            <a:avLst/>
          </a:prstGeom>
          <a:noFill/>
        </p:spPr>
        <p:txBody>
          <a:bodyPr wrap="square" rtlCol="0">
            <a:spAutoFit/>
          </a:bodyPr>
          <a:lstStyle/>
          <a:p>
            <a:pPr marL="171450" indent="-171450">
              <a:buFont typeface="Arial" panose="020B0604020202020204" pitchFamily="34" charset="0"/>
              <a:buChar char="•"/>
            </a:pPr>
            <a:r>
              <a:rPr lang="en-US" sz="1200" dirty="0"/>
              <a:t>Takes input file and generates directory structure based on Directory_ID and Directory_name columns.</a:t>
            </a:r>
          </a:p>
          <a:p>
            <a:endParaRPr lang="en-US" sz="1200" dirty="0"/>
          </a:p>
          <a:p>
            <a:pPr marL="171450" indent="-171450">
              <a:buFont typeface="Arial" panose="020B0604020202020204" pitchFamily="34" charset="0"/>
              <a:buChar char="•"/>
            </a:pPr>
            <a:r>
              <a:rPr lang="en-US" sz="1200" dirty="0"/>
              <a:t>Directory_ID format must follow the above. Directory_name can be anything.</a:t>
            </a:r>
          </a:p>
          <a:p>
            <a:endParaRPr lang="en-US" sz="1200" dirty="0"/>
          </a:p>
          <a:p>
            <a:pPr marL="171450" indent="-171450">
              <a:buFont typeface="Arial" panose="020B0604020202020204" pitchFamily="34" charset="0"/>
              <a:buChar char="•"/>
            </a:pPr>
            <a:r>
              <a:rPr lang="en-US" sz="1200" dirty="0"/>
              <a:t>There should only be 1 parent directory.</a:t>
            </a:r>
          </a:p>
          <a:p>
            <a:pPr marL="171450" indent="-171450">
              <a:buFont typeface="Arial" panose="020B0604020202020204" pitchFamily="34" charset="0"/>
              <a:buChar char="•"/>
            </a:pPr>
            <a:r>
              <a:rPr lang="en-US" sz="1200" dirty="0"/>
              <a:t>Function is currently only coded to accommodate branch with 1 sub-branch layer. </a:t>
            </a:r>
          </a:p>
          <a:p>
            <a:pPr marL="171450" indent="-171450">
              <a:buFont typeface="Arial" panose="020B0604020202020204" pitchFamily="34" charset="0"/>
              <a:buChar char="•"/>
            </a:pPr>
            <a:r>
              <a:rPr lang="en-US" sz="1200" dirty="0"/>
              <a:t>Case sensitive, uses “_” instead of white space</a:t>
            </a:r>
          </a:p>
          <a:p>
            <a:endParaRPr lang="en-US" sz="1200" dirty="0"/>
          </a:p>
        </p:txBody>
      </p:sp>
      <p:sp>
        <p:nvSpPr>
          <p:cNvPr id="6" name="TextBox 5">
            <a:extLst>
              <a:ext uri="{FF2B5EF4-FFF2-40B4-BE49-F238E27FC236}">
                <a16:creationId xmlns:a16="http://schemas.microsoft.com/office/drawing/2014/main" id="{72AA7661-FF5F-B609-D39C-776A4C2372BA}"/>
              </a:ext>
            </a:extLst>
          </p:cNvPr>
          <p:cNvSpPr txBox="1"/>
          <p:nvPr/>
        </p:nvSpPr>
        <p:spPr>
          <a:xfrm>
            <a:off x="6741621" y="492902"/>
            <a:ext cx="1097280" cy="369332"/>
          </a:xfrm>
          <a:prstGeom prst="rect">
            <a:avLst/>
          </a:prstGeom>
          <a:noFill/>
        </p:spPr>
        <p:txBody>
          <a:bodyPr wrap="square" rtlCol="0">
            <a:spAutoFit/>
          </a:bodyPr>
          <a:lstStyle/>
          <a:p>
            <a:r>
              <a:rPr lang="en-US" dirty="0"/>
              <a:t>Input File</a:t>
            </a:r>
          </a:p>
        </p:txBody>
      </p:sp>
      <p:pic>
        <p:nvPicPr>
          <p:cNvPr id="9" name="Picture 8">
            <a:extLst>
              <a:ext uri="{FF2B5EF4-FFF2-40B4-BE49-F238E27FC236}">
                <a16:creationId xmlns:a16="http://schemas.microsoft.com/office/drawing/2014/main" id="{70123545-65EE-9731-4EA0-9F8D4EDCEAD5}"/>
              </a:ext>
            </a:extLst>
          </p:cNvPr>
          <p:cNvPicPr>
            <a:picLocks noChangeAspect="1"/>
          </p:cNvPicPr>
          <p:nvPr/>
        </p:nvPicPr>
        <p:blipFill>
          <a:blip r:embed="rId3"/>
          <a:stretch>
            <a:fillRect/>
          </a:stretch>
        </p:blipFill>
        <p:spPr>
          <a:xfrm>
            <a:off x="181726" y="641297"/>
            <a:ext cx="6210761" cy="6093133"/>
          </a:xfrm>
          <a:prstGeom prst="rect">
            <a:avLst/>
          </a:prstGeom>
        </p:spPr>
      </p:pic>
    </p:spTree>
    <p:extLst>
      <p:ext uri="{BB962C8B-B14F-4D97-AF65-F5344CB8AC3E}">
        <p14:creationId xmlns:p14="http://schemas.microsoft.com/office/powerpoint/2010/main" val="948412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E694-30C2-5661-2272-B9895BE516B5}"/>
              </a:ext>
            </a:extLst>
          </p:cNvPr>
          <p:cNvSpPr txBox="1"/>
          <p:nvPr/>
        </p:nvSpPr>
        <p:spPr>
          <a:xfrm>
            <a:off x="0" y="123570"/>
            <a:ext cx="2618666" cy="369332"/>
          </a:xfrm>
          <a:prstGeom prst="rect">
            <a:avLst/>
          </a:prstGeom>
          <a:noFill/>
        </p:spPr>
        <p:txBody>
          <a:bodyPr wrap="none" rtlCol="0">
            <a:spAutoFit/>
          </a:bodyPr>
          <a:lstStyle/>
          <a:p>
            <a:r>
              <a:rPr lang="en-US" dirty="0"/>
              <a:t>Code Example: Function 2</a:t>
            </a:r>
          </a:p>
        </p:txBody>
      </p:sp>
      <p:pic>
        <p:nvPicPr>
          <p:cNvPr id="6" name="Picture 5" descr="A computer screen shot of a program code&#10;&#10;Description automatically generated">
            <a:extLst>
              <a:ext uri="{FF2B5EF4-FFF2-40B4-BE49-F238E27FC236}">
                <a16:creationId xmlns:a16="http://schemas.microsoft.com/office/drawing/2014/main" id="{24CE4433-7DBC-0AFE-0E25-B9A83655EAF6}"/>
              </a:ext>
            </a:extLst>
          </p:cNvPr>
          <p:cNvPicPr>
            <a:picLocks noChangeAspect="1"/>
          </p:cNvPicPr>
          <p:nvPr/>
        </p:nvPicPr>
        <p:blipFill>
          <a:blip r:embed="rId2"/>
          <a:stretch>
            <a:fillRect/>
          </a:stretch>
        </p:blipFill>
        <p:spPr>
          <a:xfrm>
            <a:off x="201878" y="693208"/>
            <a:ext cx="7222107" cy="5850096"/>
          </a:xfrm>
          <a:prstGeom prst="rect">
            <a:avLst/>
          </a:prstGeom>
        </p:spPr>
      </p:pic>
      <p:pic>
        <p:nvPicPr>
          <p:cNvPr id="7" name="Picture 6">
            <a:extLst>
              <a:ext uri="{FF2B5EF4-FFF2-40B4-BE49-F238E27FC236}">
                <a16:creationId xmlns:a16="http://schemas.microsoft.com/office/drawing/2014/main" id="{45D9B27D-58D8-7F65-CA17-0925FE880FAD}"/>
              </a:ext>
            </a:extLst>
          </p:cNvPr>
          <p:cNvPicPr>
            <a:picLocks noChangeAspect="1"/>
          </p:cNvPicPr>
          <p:nvPr/>
        </p:nvPicPr>
        <p:blipFill>
          <a:blip r:embed="rId3"/>
          <a:stretch>
            <a:fillRect/>
          </a:stretch>
        </p:blipFill>
        <p:spPr>
          <a:xfrm>
            <a:off x="7883912" y="1387035"/>
            <a:ext cx="3594100" cy="1714500"/>
          </a:xfrm>
          <a:prstGeom prst="rect">
            <a:avLst/>
          </a:prstGeom>
        </p:spPr>
      </p:pic>
      <p:sp>
        <p:nvSpPr>
          <p:cNvPr id="8" name="TextBox 7">
            <a:extLst>
              <a:ext uri="{FF2B5EF4-FFF2-40B4-BE49-F238E27FC236}">
                <a16:creationId xmlns:a16="http://schemas.microsoft.com/office/drawing/2014/main" id="{E2D3E071-7C6D-9770-A9C1-02E5495F2EB5}"/>
              </a:ext>
            </a:extLst>
          </p:cNvPr>
          <p:cNvSpPr txBox="1"/>
          <p:nvPr/>
        </p:nvSpPr>
        <p:spPr>
          <a:xfrm>
            <a:off x="7883912" y="693208"/>
            <a:ext cx="1097280" cy="369332"/>
          </a:xfrm>
          <a:prstGeom prst="rect">
            <a:avLst/>
          </a:prstGeom>
          <a:noFill/>
        </p:spPr>
        <p:txBody>
          <a:bodyPr wrap="square" rtlCol="0">
            <a:spAutoFit/>
          </a:bodyPr>
          <a:lstStyle/>
          <a:p>
            <a:r>
              <a:rPr lang="en-US" dirty="0"/>
              <a:t>Input File</a:t>
            </a:r>
          </a:p>
        </p:txBody>
      </p:sp>
      <p:sp>
        <p:nvSpPr>
          <p:cNvPr id="9" name="TextBox 8">
            <a:extLst>
              <a:ext uri="{FF2B5EF4-FFF2-40B4-BE49-F238E27FC236}">
                <a16:creationId xmlns:a16="http://schemas.microsoft.com/office/drawing/2014/main" id="{4EB1322A-BD86-A99F-961F-2E56E9959B5C}"/>
              </a:ext>
            </a:extLst>
          </p:cNvPr>
          <p:cNvSpPr txBox="1"/>
          <p:nvPr/>
        </p:nvSpPr>
        <p:spPr>
          <a:xfrm>
            <a:off x="7616438" y="3426031"/>
            <a:ext cx="4129049"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Takes input file - locates sequencer directory/fastq files.</a:t>
            </a:r>
          </a:p>
          <a:p>
            <a:endParaRPr lang="en-US" sz="1200" dirty="0"/>
          </a:p>
          <a:p>
            <a:pPr marL="171450" indent="-171450">
              <a:buFont typeface="Arial" panose="020B0604020202020204" pitchFamily="34" charset="0"/>
              <a:buChar char="•"/>
            </a:pPr>
            <a:r>
              <a:rPr lang="en-US" sz="1200" dirty="0"/>
              <a:t>Moves files based on directory structure generated in function1.</a:t>
            </a:r>
          </a:p>
          <a:p>
            <a:endParaRPr lang="en-US" sz="1200" dirty="0"/>
          </a:p>
        </p:txBody>
      </p:sp>
    </p:spTree>
    <p:extLst>
      <p:ext uri="{BB962C8B-B14F-4D97-AF65-F5344CB8AC3E}">
        <p14:creationId xmlns:p14="http://schemas.microsoft.com/office/powerpoint/2010/main" val="319494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E694-30C2-5661-2272-B9895BE516B5}"/>
              </a:ext>
            </a:extLst>
          </p:cNvPr>
          <p:cNvSpPr txBox="1"/>
          <p:nvPr/>
        </p:nvSpPr>
        <p:spPr>
          <a:xfrm>
            <a:off x="0" y="123570"/>
            <a:ext cx="2618666" cy="369332"/>
          </a:xfrm>
          <a:prstGeom prst="rect">
            <a:avLst/>
          </a:prstGeom>
          <a:noFill/>
        </p:spPr>
        <p:txBody>
          <a:bodyPr wrap="none" rtlCol="0">
            <a:spAutoFit/>
          </a:bodyPr>
          <a:lstStyle/>
          <a:p>
            <a:r>
              <a:rPr lang="en-US" dirty="0"/>
              <a:t>Code Example: Function 3</a:t>
            </a:r>
          </a:p>
        </p:txBody>
      </p:sp>
      <p:pic>
        <p:nvPicPr>
          <p:cNvPr id="3" name="Picture 2">
            <a:extLst>
              <a:ext uri="{FF2B5EF4-FFF2-40B4-BE49-F238E27FC236}">
                <a16:creationId xmlns:a16="http://schemas.microsoft.com/office/drawing/2014/main" id="{41F12624-3A1F-113D-C446-A12C8045E716}"/>
              </a:ext>
            </a:extLst>
          </p:cNvPr>
          <p:cNvPicPr>
            <a:picLocks noChangeAspect="1"/>
          </p:cNvPicPr>
          <p:nvPr/>
        </p:nvPicPr>
        <p:blipFill>
          <a:blip r:embed="rId2"/>
          <a:stretch>
            <a:fillRect/>
          </a:stretch>
        </p:blipFill>
        <p:spPr>
          <a:xfrm>
            <a:off x="220381" y="832430"/>
            <a:ext cx="6533167" cy="3458126"/>
          </a:xfrm>
          <a:prstGeom prst="rect">
            <a:avLst/>
          </a:prstGeom>
        </p:spPr>
      </p:pic>
      <p:sp>
        <p:nvSpPr>
          <p:cNvPr id="6" name="TextBox 5">
            <a:extLst>
              <a:ext uri="{FF2B5EF4-FFF2-40B4-BE49-F238E27FC236}">
                <a16:creationId xmlns:a16="http://schemas.microsoft.com/office/drawing/2014/main" id="{777A8532-FDDF-E54D-66BB-F4ECDECA4B15}"/>
              </a:ext>
            </a:extLst>
          </p:cNvPr>
          <p:cNvSpPr txBox="1"/>
          <p:nvPr/>
        </p:nvSpPr>
        <p:spPr>
          <a:xfrm>
            <a:off x="7471508" y="930031"/>
            <a:ext cx="4439138" cy="1200329"/>
          </a:xfrm>
          <a:prstGeom prst="rect">
            <a:avLst/>
          </a:prstGeom>
          <a:noFill/>
        </p:spPr>
        <p:txBody>
          <a:bodyPr wrap="square" rtlCol="0">
            <a:spAutoFit/>
          </a:bodyPr>
          <a:lstStyle/>
          <a:p>
            <a:r>
              <a:rPr lang="en-US" dirty="0"/>
              <a:t>Automating the workflow </a:t>
            </a:r>
          </a:p>
          <a:p>
            <a:pPr marL="285750" indent="-285750">
              <a:buFont typeface="Arial" panose="020B0604020202020204" pitchFamily="34" charset="0"/>
              <a:buChar char="•"/>
            </a:pPr>
            <a:r>
              <a:rPr lang="en-US" dirty="0"/>
              <a:t>Simple workflow scheduling function using Python ‘schedule’ library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5831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E694-30C2-5661-2272-B9895BE516B5}"/>
              </a:ext>
            </a:extLst>
          </p:cNvPr>
          <p:cNvSpPr txBox="1"/>
          <p:nvPr/>
        </p:nvSpPr>
        <p:spPr>
          <a:xfrm>
            <a:off x="0" y="123570"/>
            <a:ext cx="2618666" cy="369332"/>
          </a:xfrm>
          <a:prstGeom prst="rect">
            <a:avLst/>
          </a:prstGeom>
          <a:noFill/>
        </p:spPr>
        <p:txBody>
          <a:bodyPr wrap="none" rtlCol="0">
            <a:spAutoFit/>
          </a:bodyPr>
          <a:lstStyle/>
          <a:p>
            <a:r>
              <a:rPr lang="en-US" dirty="0"/>
              <a:t>Code Example: Function 4</a:t>
            </a:r>
          </a:p>
        </p:txBody>
      </p:sp>
      <p:pic>
        <p:nvPicPr>
          <p:cNvPr id="2" name="Picture 1">
            <a:extLst>
              <a:ext uri="{FF2B5EF4-FFF2-40B4-BE49-F238E27FC236}">
                <a16:creationId xmlns:a16="http://schemas.microsoft.com/office/drawing/2014/main" id="{5BF5AE5C-FFB6-3C35-7E9B-FDE617ADB156}"/>
              </a:ext>
            </a:extLst>
          </p:cNvPr>
          <p:cNvPicPr>
            <a:picLocks noChangeAspect="1"/>
          </p:cNvPicPr>
          <p:nvPr/>
        </p:nvPicPr>
        <p:blipFill>
          <a:blip r:embed="rId2"/>
          <a:stretch>
            <a:fillRect/>
          </a:stretch>
        </p:blipFill>
        <p:spPr>
          <a:xfrm>
            <a:off x="336176" y="1889970"/>
            <a:ext cx="7772400" cy="3078060"/>
          </a:xfrm>
          <a:prstGeom prst="rect">
            <a:avLst/>
          </a:prstGeom>
        </p:spPr>
      </p:pic>
      <p:sp>
        <p:nvSpPr>
          <p:cNvPr id="3" name="TextBox 2">
            <a:extLst>
              <a:ext uri="{FF2B5EF4-FFF2-40B4-BE49-F238E27FC236}">
                <a16:creationId xmlns:a16="http://schemas.microsoft.com/office/drawing/2014/main" id="{290FEB66-D8BA-A45C-FCFB-A234B6E50AEB}"/>
              </a:ext>
            </a:extLst>
          </p:cNvPr>
          <p:cNvSpPr txBox="1"/>
          <p:nvPr/>
        </p:nvSpPr>
        <p:spPr>
          <a:xfrm>
            <a:off x="8758517" y="1889970"/>
            <a:ext cx="2940424" cy="369332"/>
          </a:xfrm>
          <a:prstGeom prst="rect">
            <a:avLst/>
          </a:prstGeom>
          <a:noFill/>
        </p:spPr>
        <p:txBody>
          <a:bodyPr wrap="square" rtlCol="0">
            <a:spAutoFit/>
          </a:bodyPr>
          <a:lstStyle/>
          <a:p>
            <a:r>
              <a:rPr lang="en-US" dirty="0"/>
              <a:t>Same-same, but different.</a:t>
            </a:r>
          </a:p>
        </p:txBody>
      </p:sp>
    </p:spTree>
    <p:extLst>
      <p:ext uri="{BB962C8B-B14F-4D97-AF65-F5344CB8AC3E}">
        <p14:creationId xmlns:p14="http://schemas.microsoft.com/office/powerpoint/2010/main" val="1931496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E694-30C2-5661-2272-B9895BE516B5}"/>
              </a:ext>
            </a:extLst>
          </p:cNvPr>
          <p:cNvSpPr txBox="1"/>
          <p:nvPr/>
        </p:nvSpPr>
        <p:spPr>
          <a:xfrm>
            <a:off x="0" y="123570"/>
            <a:ext cx="2729273" cy="369332"/>
          </a:xfrm>
          <a:prstGeom prst="rect">
            <a:avLst/>
          </a:prstGeom>
          <a:noFill/>
        </p:spPr>
        <p:txBody>
          <a:bodyPr wrap="none" rtlCol="0">
            <a:spAutoFit/>
          </a:bodyPr>
          <a:lstStyle/>
          <a:p>
            <a:r>
              <a:rPr lang="en-US" dirty="0"/>
              <a:t>Code Example: Function 5a</a:t>
            </a:r>
          </a:p>
        </p:txBody>
      </p:sp>
      <p:pic>
        <p:nvPicPr>
          <p:cNvPr id="3" name="Picture 2">
            <a:extLst>
              <a:ext uri="{FF2B5EF4-FFF2-40B4-BE49-F238E27FC236}">
                <a16:creationId xmlns:a16="http://schemas.microsoft.com/office/drawing/2014/main" id="{B61E3565-4E19-2EEC-27DC-871029217C3C}"/>
              </a:ext>
            </a:extLst>
          </p:cNvPr>
          <p:cNvPicPr>
            <a:picLocks noChangeAspect="1"/>
          </p:cNvPicPr>
          <p:nvPr/>
        </p:nvPicPr>
        <p:blipFill>
          <a:blip r:embed="rId2"/>
          <a:stretch>
            <a:fillRect/>
          </a:stretch>
        </p:blipFill>
        <p:spPr>
          <a:xfrm>
            <a:off x="396766" y="788912"/>
            <a:ext cx="5373413" cy="3214452"/>
          </a:xfrm>
          <a:prstGeom prst="rect">
            <a:avLst/>
          </a:prstGeom>
        </p:spPr>
      </p:pic>
      <p:sp>
        <p:nvSpPr>
          <p:cNvPr id="5" name="TextBox 4">
            <a:extLst>
              <a:ext uri="{FF2B5EF4-FFF2-40B4-BE49-F238E27FC236}">
                <a16:creationId xmlns:a16="http://schemas.microsoft.com/office/drawing/2014/main" id="{F74CD63C-3FE7-8951-EBE3-FB69C167D19C}"/>
              </a:ext>
            </a:extLst>
          </p:cNvPr>
          <p:cNvSpPr txBox="1"/>
          <p:nvPr/>
        </p:nvSpPr>
        <p:spPr>
          <a:xfrm>
            <a:off x="7165428" y="788911"/>
            <a:ext cx="4430110" cy="2862322"/>
          </a:xfrm>
          <a:prstGeom prst="rect">
            <a:avLst/>
          </a:prstGeom>
          <a:noFill/>
        </p:spPr>
        <p:txBody>
          <a:bodyPr wrap="square" rtlCol="0">
            <a:spAutoFit/>
          </a:bodyPr>
          <a:lstStyle/>
          <a:p>
            <a:r>
              <a:rPr lang="en-US" dirty="0"/>
              <a:t>Two different input methods</a:t>
            </a:r>
          </a:p>
          <a:p>
            <a:pPr marL="171450" indent="-171450">
              <a:buFont typeface="Arial" panose="020B0604020202020204" pitchFamily="34" charset="0"/>
              <a:buChar char="•"/>
            </a:pPr>
            <a:r>
              <a:rPr lang="en-US" sz="1200" dirty="0"/>
              <a:t>Method_1: Explicitly defined input arguments for Command Line Interface (CLI) tools</a:t>
            </a:r>
          </a:p>
          <a:p>
            <a:endParaRPr lang="en-US" sz="1200" dirty="0"/>
          </a:p>
          <a:p>
            <a:r>
              <a:rPr lang="en-US" sz="1200" dirty="0"/>
              <a:t>Pros:</a:t>
            </a:r>
          </a:p>
          <a:p>
            <a:r>
              <a:rPr lang="en-US" sz="1200" dirty="0"/>
              <a:t>Works well with input files</a:t>
            </a:r>
          </a:p>
          <a:p>
            <a:endParaRPr lang="en-US" sz="1200" dirty="0"/>
          </a:p>
          <a:p>
            <a:r>
              <a:rPr lang="en-US" sz="1200" dirty="0"/>
              <a:t>Cons:</a:t>
            </a:r>
          </a:p>
          <a:p>
            <a:r>
              <a:rPr lang="en-US" sz="1200" dirty="0"/>
              <a:t>Rigid</a:t>
            </a:r>
          </a:p>
          <a:p>
            <a:endParaRPr lang="en-US" sz="1200" dirty="0"/>
          </a:p>
          <a:p>
            <a:r>
              <a:rPr lang="en-US" sz="1200" dirty="0"/>
              <a:t>Ideal use case:</a:t>
            </a:r>
          </a:p>
          <a:p>
            <a:r>
              <a:rPr lang="en-US" sz="1200" dirty="0"/>
              <a:t>Automation of established pipeline</a:t>
            </a:r>
          </a:p>
          <a:p>
            <a:endParaRPr lang="en-US" sz="1200" dirty="0"/>
          </a:p>
          <a:p>
            <a:endParaRPr lang="en-US" dirty="0"/>
          </a:p>
        </p:txBody>
      </p:sp>
      <p:sp>
        <p:nvSpPr>
          <p:cNvPr id="6" name="Oval 5">
            <a:extLst>
              <a:ext uri="{FF2B5EF4-FFF2-40B4-BE49-F238E27FC236}">
                <a16:creationId xmlns:a16="http://schemas.microsoft.com/office/drawing/2014/main" id="{6196AF6D-EDD8-A42B-7719-1316751560F6}"/>
              </a:ext>
            </a:extLst>
          </p:cNvPr>
          <p:cNvSpPr/>
          <p:nvPr/>
        </p:nvSpPr>
        <p:spPr>
          <a:xfrm>
            <a:off x="83281" y="788911"/>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1</a:t>
            </a:r>
          </a:p>
        </p:txBody>
      </p:sp>
      <p:pic>
        <p:nvPicPr>
          <p:cNvPr id="8" name="Picture 7">
            <a:extLst>
              <a:ext uri="{FF2B5EF4-FFF2-40B4-BE49-F238E27FC236}">
                <a16:creationId xmlns:a16="http://schemas.microsoft.com/office/drawing/2014/main" id="{A8851A3A-0E63-1D75-8F77-0EFE983E1385}"/>
              </a:ext>
            </a:extLst>
          </p:cNvPr>
          <p:cNvPicPr>
            <a:picLocks noChangeAspect="1"/>
          </p:cNvPicPr>
          <p:nvPr/>
        </p:nvPicPr>
        <p:blipFill>
          <a:blip r:embed="rId3"/>
          <a:stretch>
            <a:fillRect/>
          </a:stretch>
        </p:blipFill>
        <p:spPr>
          <a:xfrm>
            <a:off x="396766" y="4103311"/>
            <a:ext cx="5373413" cy="2631119"/>
          </a:xfrm>
          <a:prstGeom prst="rect">
            <a:avLst/>
          </a:prstGeom>
        </p:spPr>
      </p:pic>
    </p:spTree>
    <p:extLst>
      <p:ext uri="{BB962C8B-B14F-4D97-AF65-F5344CB8AC3E}">
        <p14:creationId xmlns:p14="http://schemas.microsoft.com/office/powerpoint/2010/main" val="258626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39009-48F8-5B39-67B5-6275EAE02E2A}"/>
              </a:ext>
            </a:extLst>
          </p:cNvPr>
          <p:cNvSpPr txBox="1"/>
          <p:nvPr/>
        </p:nvSpPr>
        <p:spPr>
          <a:xfrm>
            <a:off x="0" y="123570"/>
            <a:ext cx="2740494" cy="369332"/>
          </a:xfrm>
          <a:prstGeom prst="rect">
            <a:avLst/>
          </a:prstGeom>
          <a:noFill/>
        </p:spPr>
        <p:txBody>
          <a:bodyPr wrap="none" rtlCol="0">
            <a:spAutoFit/>
          </a:bodyPr>
          <a:lstStyle/>
          <a:p>
            <a:r>
              <a:rPr lang="en-US" dirty="0"/>
              <a:t>Code Example: Function 5b</a:t>
            </a:r>
          </a:p>
        </p:txBody>
      </p:sp>
      <p:pic>
        <p:nvPicPr>
          <p:cNvPr id="5" name="Picture 4">
            <a:extLst>
              <a:ext uri="{FF2B5EF4-FFF2-40B4-BE49-F238E27FC236}">
                <a16:creationId xmlns:a16="http://schemas.microsoft.com/office/drawing/2014/main" id="{1D0CD2FF-8021-BD3B-0A5C-99BEA108302D}"/>
              </a:ext>
            </a:extLst>
          </p:cNvPr>
          <p:cNvPicPr>
            <a:picLocks noChangeAspect="1"/>
          </p:cNvPicPr>
          <p:nvPr/>
        </p:nvPicPr>
        <p:blipFill>
          <a:blip r:embed="rId2"/>
          <a:stretch>
            <a:fillRect/>
          </a:stretch>
        </p:blipFill>
        <p:spPr>
          <a:xfrm>
            <a:off x="420413" y="788911"/>
            <a:ext cx="5223642" cy="1967456"/>
          </a:xfrm>
          <a:prstGeom prst="rect">
            <a:avLst/>
          </a:prstGeom>
        </p:spPr>
      </p:pic>
      <p:sp>
        <p:nvSpPr>
          <p:cNvPr id="7" name="Oval 6">
            <a:extLst>
              <a:ext uri="{FF2B5EF4-FFF2-40B4-BE49-F238E27FC236}">
                <a16:creationId xmlns:a16="http://schemas.microsoft.com/office/drawing/2014/main" id="{38033D0B-5A6D-37E8-F5A9-26A401797BBC}"/>
              </a:ext>
            </a:extLst>
          </p:cNvPr>
          <p:cNvSpPr/>
          <p:nvPr/>
        </p:nvSpPr>
        <p:spPr>
          <a:xfrm>
            <a:off x="83281" y="788911"/>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2</a:t>
            </a:r>
          </a:p>
        </p:txBody>
      </p:sp>
      <p:sp>
        <p:nvSpPr>
          <p:cNvPr id="8" name="TextBox 7">
            <a:extLst>
              <a:ext uri="{FF2B5EF4-FFF2-40B4-BE49-F238E27FC236}">
                <a16:creationId xmlns:a16="http://schemas.microsoft.com/office/drawing/2014/main" id="{574CE0C9-FCB6-55C7-64E3-9702E1CAF1F3}"/>
              </a:ext>
            </a:extLst>
          </p:cNvPr>
          <p:cNvSpPr txBox="1"/>
          <p:nvPr/>
        </p:nvSpPr>
        <p:spPr>
          <a:xfrm>
            <a:off x="7165428" y="788911"/>
            <a:ext cx="4430110" cy="2492990"/>
          </a:xfrm>
          <a:prstGeom prst="rect">
            <a:avLst/>
          </a:prstGeom>
          <a:noFill/>
        </p:spPr>
        <p:txBody>
          <a:bodyPr wrap="square" rtlCol="0">
            <a:spAutoFit/>
          </a:bodyPr>
          <a:lstStyle/>
          <a:p>
            <a:r>
              <a:rPr lang="en-US" dirty="0"/>
              <a:t>Two different input methods</a:t>
            </a:r>
          </a:p>
          <a:p>
            <a:pPr marL="171450" indent="-171450">
              <a:buFont typeface="Arial" panose="020B0604020202020204" pitchFamily="34" charset="0"/>
              <a:buChar char="•"/>
            </a:pPr>
            <a:r>
              <a:rPr lang="en-US" sz="1200" dirty="0"/>
              <a:t>Method_2: Defining input arguments when calling function.</a:t>
            </a:r>
          </a:p>
          <a:p>
            <a:endParaRPr lang="en-US" sz="1200" dirty="0"/>
          </a:p>
          <a:p>
            <a:r>
              <a:rPr lang="en-US" sz="1200" dirty="0"/>
              <a:t>Pros:</a:t>
            </a:r>
          </a:p>
          <a:p>
            <a:r>
              <a:rPr lang="en-US" sz="1200" dirty="0"/>
              <a:t>Versatile </a:t>
            </a:r>
          </a:p>
          <a:p>
            <a:endParaRPr lang="en-US" sz="1200" dirty="0"/>
          </a:p>
          <a:p>
            <a:r>
              <a:rPr lang="en-US" sz="1200" dirty="0"/>
              <a:t>Cons:</a:t>
            </a:r>
          </a:p>
          <a:p>
            <a:r>
              <a:rPr lang="en-US" sz="1200" dirty="0"/>
              <a:t>Does not work well with input files. </a:t>
            </a:r>
          </a:p>
          <a:p>
            <a:endParaRPr lang="en-US" sz="1200" dirty="0"/>
          </a:p>
          <a:p>
            <a:r>
              <a:rPr lang="en-US" sz="1200" dirty="0"/>
              <a:t>Ideal use case:</a:t>
            </a:r>
          </a:p>
          <a:p>
            <a:r>
              <a:rPr lang="en-US" sz="1200" dirty="0"/>
              <a:t>Pipeline development </a:t>
            </a:r>
            <a:r>
              <a:rPr lang="en-US" sz="1200" dirty="0" err="1"/>
              <a:t>eg.</a:t>
            </a:r>
            <a:r>
              <a:rPr lang="en-US" sz="1200" dirty="0"/>
              <a:t> QC tuning </a:t>
            </a:r>
          </a:p>
          <a:p>
            <a:endParaRPr lang="en-US" dirty="0"/>
          </a:p>
        </p:txBody>
      </p:sp>
      <p:pic>
        <p:nvPicPr>
          <p:cNvPr id="9" name="Picture 8">
            <a:extLst>
              <a:ext uri="{FF2B5EF4-FFF2-40B4-BE49-F238E27FC236}">
                <a16:creationId xmlns:a16="http://schemas.microsoft.com/office/drawing/2014/main" id="{C5BB33B2-700D-0FE1-BA9D-D79A5E2BD2AC}"/>
              </a:ext>
            </a:extLst>
          </p:cNvPr>
          <p:cNvPicPr>
            <a:picLocks noChangeAspect="1"/>
          </p:cNvPicPr>
          <p:nvPr/>
        </p:nvPicPr>
        <p:blipFill>
          <a:blip r:embed="rId3"/>
          <a:stretch>
            <a:fillRect/>
          </a:stretch>
        </p:blipFill>
        <p:spPr>
          <a:xfrm>
            <a:off x="420413" y="3429000"/>
            <a:ext cx="7104035" cy="2681136"/>
          </a:xfrm>
          <a:prstGeom prst="rect">
            <a:avLst/>
          </a:prstGeom>
        </p:spPr>
      </p:pic>
    </p:spTree>
    <p:extLst>
      <p:ext uri="{BB962C8B-B14F-4D97-AF65-F5344CB8AC3E}">
        <p14:creationId xmlns:p14="http://schemas.microsoft.com/office/powerpoint/2010/main" val="145960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E694-30C2-5661-2272-B9895BE516B5}"/>
              </a:ext>
            </a:extLst>
          </p:cNvPr>
          <p:cNvSpPr txBox="1"/>
          <p:nvPr/>
        </p:nvSpPr>
        <p:spPr>
          <a:xfrm>
            <a:off x="0" y="123570"/>
            <a:ext cx="2729273" cy="369332"/>
          </a:xfrm>
          <a:prstGeom prst="rect">
            <a:avLst/>
          </a:prstGeom>
          <a:noFill/>
        </p:spPr>
        <p:txBody>
          <a:bodyPr wrap="none" rtlCol="0">
            <a:spAutoFit/>
          </a:bodyPr>
          <a:lstStyle/>
          <a:p>
            <a:r>
              <a:rPr lang="en-US" dirty="0"/>
              <a:t>Code Example: Function 6a</a:t>
            </a:r>
          </a:p>
        </p:txBody>
      </p:sp>
      <p:pic>
        <p:nvPicPr>
          <p:cNvPr id="3" name="Picture 2" descr="A screenshot of a computer program&#10;&#10;Description automatically generated">
            <a:extLst>
              <a:ext uri="{FF2B5EF4-FFF2-40B4-BE49-F238E27FC236}">
                <a16:creationId xmlns:a16="http://schemas.microsoft.com/office/drawing/2014/main" id="{DEB63C8B-6E36-B8D6-8006-E7B7B43A488D}"/>
              </a:ext>
            </a:extLst>
          </p:cNvPr>
          <p:cNvPicPr>
            <a:picLocks noChangeAspect="1"/>
          </p:cNvPicPr>
          <p:nvPr/>
        </p:nvPicPr>
        <p:blipFill>
          <a:blip r:embed="rId2"/>
          <a:stretch>
            <a:fillRect/>
          </a:stretch>
        </p:blipFill>
        <p:spPr>
          <a:xfrm>
            <a:off x="278384" y="829818"/>
            <a:ext cx="7028318" cy="5198364"/>
          </a:xfrm>
          <a:prstGeom prst="rect">
            <a:avLst/>
          </a:prstGeom>
        </p:spPr>
      </p:pic>
      <p:sp>
        <p:nvSpPr>
          <p:cNvPr id="12" name="TextBox 11">
            <a:extLst>
              <a:ext uri="{FF2B5EF4-FFF2-40B4-BE49-F238E27FC236}">
                <a16:creationId xmlns:a16="http://schemas.microsoft.com/office/drawing/2014/main" id="{564B63E7-CC73-FF4F-49A5-0378321D4D7D}"/>
              </a:ext>
            </a:extLst>
          </p:cNvPr>
          <p:cNvSpPr txBox="1"/>
          <p:nvPr/>
        </p:nvSpPr>
        <p:spPr>
          <a:xfrm>
            <a:off x="7902124" y="829818"/>
            <a:ext cx="3837756" cy="2954655"/>
          </a:xfrm>
          <a:prstGeom prst="rect">
            <a:avLst/>
          </a:prstGeom>
          <a:noFill/>
        </p:spPr>
        <p:txBody>
          <a:bodyPr wrap="square" rtlCol="0">
            <a:spAutoFit/>
          </a:bodyPr>
          <a:lstStyle/>
          <a:p>
            <a:r>
              <a:rPr lang="en-US" dirty="0"/>
              <a:t>Bioinformatics tools</a:t>
            </a:r>
          </a:p>
          <a:p>
            <a:pPr marL="171450" indent="-171450">
              <a:buFont typeface="Arial" panose="020B0604020202020204" pitchFamily="34" charset="0"/>
              <a:buChar char="•"/>
            </a:pPr>
            <a:r>
              <a:rPr lang="en-US" sz="1200" dirty="0"/>
              <a:t>Functions separated categorically</a:t>
            </a:r>
          </a:p>
          <a:p>
            <a:pPr marL="171450" indent="-171450">
              <a:buFont typeface="Arial" panose="020B0604020202020204" pitchFamily="34" charset="0"/>
              <a:buChar char="•"/>
            </a:pPr>
            <a:r>
              <a:rPr lang="en-US" sz="1200" dirty="0"/>
              <a:t>Each function should perform relatively specific task</a:t>
            </a:r>
          </a:p>
          <a:p>
            <a:pPr marL="171450" indent="-171450">
              <a:buFont typeface="Arial" panose="020B0604020202020204" pitchFamily="34" charset="0"/>
              <a:buChar char="•"/>
            </a:pPr>
            <a:r>
              <a:rPr lang="en-US" sz="1200" dirty="0"/>
              <a:t>Utilizing “Don’t Repeat Yourself” (DRY) coding principle </a:t>
            </a:r>
          </a:p>
          <a:p>
            <a:pPr marL="171450" indent="-171450">
              <a:buFont typeface="Arial" panose="020B0604020202020204" pitchFamily="34" charset="0"/>
              <a:buChar char="•"/>
            </a:pPr>
            <a:r>
              <a:rPr lang="en-US" sz="1200" dirty="0"/>
              <a:t>Scripts should be written using updated syntax corresponding to the latest version of PEP8</a:t>
            </a:r>
          </a:p>
          <a:p>
            <a:pPr marL="171450" indent="-171450">
              <a:buFont typeface="Arial" panose="020B0604020202020204" pitchFamily="34" charset="0"/>
              <a:buChar char="•"/>
            </a:pPr>
            <a:r>
              <a:rPr lang="en-US" sz="1200" dirty="0"/>
              <a:t>Functions should include doc strings and type hints.</a:t>
            </a:r>
          </a:p>
          <a:p>
            <a:pPr marL="171450" indent="-171450">
              <a:buFont typeface="Arial" panose="020B0604020202020204" pitchFamily="34" charset="0"/>
              <a:buChar char="•"/>
            </a:pPr>
            <a:r>
              <a:rPr lang="en-US" sz="1200" dirty="0"/>
              <a:t>Functions in the General category perform general purpose operations. </a:t>
            </a:r>
          </a:p>
          <a:p>
            <a:pPr marL="628650" lvl="1" indent="-171450">
              <a:buFont typeface="Arial" panose="020B0604020202020204" pitchFamily="34" charset="0"/>
              <a:buChar char="•"/>
            </a:pPr>
            <a:r>
              <a:rPr lang="en-US" sz="1200" dirty="0"/>
              <a:t>Include python wrappers for Linux commands, data wrangling/cleaning, and auxiliary tasks. </a:t>
            </a:r>
          </a:p>
          <a:p>
            <a:pPr marL="171450" indent="-171450">
              <a:buFont typeface="Arial" panose="020B0604020202020204" pitchFamily="34" charset="0"/>
              <a:buChar char="•"/>
            </a:pPr>
            <a:r>
              <a:rPr lang="en-US" sz="1200" dirty="0"/>
              <a:t>Functions in other categories are essentially python wrappers for CLI tools. While redundant, this method would be considered more “pythonic” and easier to integrate into other python scripts.</a:t>
            </a:r>
          </a:p>
        </p:txBody>
      </p:sp>
    </p:spTree>
    <p:extLst>
      <p:ext uri="{BB962C8B-B14F-4D97-AF65-F5344CB8AC3E}">
        <p14:creationId xmlns:p14="http://schemas.microsoft.com/office/powerpoint/2010/main" val="3125122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2DB693-16EB-F39E-4ED1-55B8694AE24A}"/>
              </a:ext>
            </a:extLst>
          </p:cNvPr>
          <p:cNvSpPr txBox="1"/>
          <p:nvPr/>
        </p:nvSpPr>
        <p:spPr>
          <a:xfrm>
            <a:off x="0" y="123570"/>
            <a:ext cx="2740494" cy="369332"/>
          </a:xfrm>
          <a:prstGeom prst="rect">
            <a:avLst/>
          </a:prstGeom>
          <a:noFill/>
        </p:spPr>
        <p:txBody>
          <a:bodyPr wrap="none" rtlCol="0">
            <a:spAutoFit/>
          </a:bodyPr>
          <a:lstStyle/>
          <a:p>
            <a:r>
              <a:rPr lang="en-US" dirty="0"/>
              <a:t>Code Example: Function 6b</a:t>
            </a:r>
          </a:p>
        </p:txBody>
      </p:sp>
      <p:pic>
        <p:nvPicPr>
          <p:cNvPr id="5" name="Picture 4" descr="A screen shot of a computer&#10;&#10;Description automatically generated">
            <a:extLst>
              <a:ext uri="{FF2B5EF4-FFF2-40B4-BE49-F238E27FC236}">
                <a16:creationId xmlns:a16="http://schemas.microsoft.com/office/drawing/2014/main" id="{EB0408B2-FE12-AC0B-D9DE-B0D5313896A9}"/>
              </a:ext>
            </a:extLst>
          </p:cNvPr>
          <p:cNvPicPr>
            <a:picLocks noChangeAspect="1"/>
          </p:cNvPicPr>
          <p:nvPr/>
        </p:nvPicPr>
        <p:blipFill>
          <a:blip r:embed="rId2"/>
          <a:stretch>
            <a:fillRect/>
          </a:stretch>
        </p:blipFill>
        <p:spPr>
          <a:xfrm>
            <a:off x="452120" y="829818"/>
            <a:ext cx="6848356" cy="3784144"/>
          </a:xfrm>
          <a:prstGeom prst="rect">
            <a:avLst/>
          </a:prstGeom>
        </p:spPr>
      </p:pic>
      <p:sp>
        <p:nvSpPr>
          <p:cNvPr id="6" name="TextBox 5">
            <a:extLst>
              <a:ext uri="{FF2B5EF4-FFF2-40B4-BE49-F238E27FC236}">
                <a16:creationId xmlns:a16="http://schemas.microsoft.com/office/drawing/2014/main" id="{3C24F35D-4003-F0BF-2FD6-A0350A082491}"/>
              </a:ext>
            </a:extLst>
          </p:cNvPr>
          <p:cNvSpPr txBox="1"/>
          <p:nvPr/>
        </p:nvSpPr>
        <p:spPr>
          <a:xfrm>
            <a:off x="7902124" y="829818"/>
            <a:ext cx="3837756" cy="3139321"/>
          </a:xfrm>
          <a:prstGeom prst="rect">
            <a:avLst/>
          </a:prstGeom>
          <a:noFill/>
        </p:spPr>
        <p:txBody>
          <a:bodyPr wrap="square" rtlCol="0">
            <a:spAutoFit/>
          </a:bodyPr>
          <a:lstStyle/>
          <a:p>
            <a:r>
              <a:rPr lang="en-US" dirty="0"/>
              <a:t>Example </a:t>
            </a:r>
            <a:r>
              <a:rPr lang="en-US" dirty="0" err="1"/>
              <a:t>COVIDSeq</a:t>
            </a:r>
            <a:r>
              <a:rPr lang="en-US" dirty="0"/>
              <a:t> workflow</a:t>
            </a:r>
          </a:p>
          <a:p>
            <a:r>
              <a:rPr lang="en-US" sz="1200" dirty="0"/>
              <a:t>Secondary analysis</a:t>
            </a:r>
          </a:p>
          <a:p>
            <a:r>
              <a:rPr lang="en-US" sz="1200" dirty="0"/>
              <a:t>1) QC1: Trim adapters/index sequence</a:t>
            </a:r>
          </a:p>
          <a:p>
            <a:r>
              <a:rPr lang="en-US" sz="1200" dirty="0"/>
              <a:t>2) QC2 : Remove </a:t>
            </a:r>
            <a:r>
              <a:rPr lang="en-US" sz="1200" dirty="0" err="1"/>
              <a:t>PhiX</a:t>
            </a:r>
            <a:r>
              <a:rPr lang="en-US" sz="1200" dirty="0"/>
              <a:t> reads</a:t>
            </a:r>
          </a:p>
          <a:p>
            <a:r>
              <a:rPr lang="en-US" sz="1200" dirty="0"/>
              <a:t>3) Deduplication of forward (R1)/ Reverse (R2) files</a:t>
            </a:r>
          </a:p>
          <a:p>
            <a:r>
              <a:rPr lang="en-US" sz="1200" dirty="0"/>
              <a:t>4) Merging overlapping reads in R1/R2 files</a:t>
            </a:r>
            <a:br>
              <a:rPr lang="en-US" sz="1200" dirty="0"/>
            </a:br>
            <a:r>
              <a:rPr lang="en-US" sz="1200" dirty="0"/>
              <a:t>5) </a:t>
            </a:r>
            <a:r>
              <a:rPr lang="en-US" sz="1200" dirty="0" err="1"/>
              <a:t>Concat</a:t>
            </a:r>
            <a:r>
              <a:rPr lang="en-US" sz="1200" dirty="0"/>
              <a:t> reads from merged and unmerged files</a:t>
            </a:r>
          </a:p>
          <a:p>
            <a:r>
              <a:rPr lang="en-US" sz="1200" dirty="0"/>
              <a:t>6) Deduplication of concatenated file</a:t>
            </a:r>
          </a:p>
          <a:p>
            <a:endParaRPr lang="en-US" sz="1200" dirty="0"/>
          </a:p>
          <a:p>
            <a:r>
              <a:rPr lang="en-US" sz="1200" dirty="0"/>
              <a:t>Downstream </a:t>
            </a:r>
            <a:r>
              <a:rPr lang="en-US" sz="1200"/>
              <a:t>project specific analysis</a:t>
            </a:r>
            <a:endParaRPr lang="en-US" sz="1200" dirty="0"/>
          </a:p>
          <a:p>
            <a:r>
              <a:rPr lang="en-US" sz="1200" dirty="0"/>
              <a:t>7) Converting fastq to </a:t>
            </a:r>
            <a:r>
              <a:rPr lang="en-US" sz="1200" dirty="0" err="1"/>
              <a:t>fasta</a:t>
            </a:r>
            <a:endParaRPr lang="en-US" sz="1200" dirty="0"/>
          </a:p>
          <a:p>
            <a:r>
              <a:rPr lang="en-US" sz="1200" dirty="0"/>
              <a:t>8) Mapping reads using bowtie2</a:t>
            </a:r>
          </a:p>
          <a:p>
            <a:r>
              <a:rPr lang="en-US" sz="1200" dirty="0"/>
              <a:t>9) Read selection/sorting using </a:t>
            </a:r>
            <a:r>
              <a:rPr lang="en-US" sz="1200" dirty="0" err="1"/>
              <a:t>samtools</a:t>
            </a:r>
            <a:r>
              <a:rPr lang="en-US" sz="1200" dirty="0"/>
              <a:t> view/sort</a:t>
            </a:r>
          </a:p>
          <a:p>
            <a:r>
              <a:rPr lang="en-US" sz="1200" dirty="0"/>
              <a:t>10) Indexing mapped reads using </a:t>
            </a:r>
            <a:r>
              <a:rPr lang="en-US" sz="1200" dirty="0" err="1"/>
              <a:t>samtools</a:t>
            </a:r>
            <a:r>
              <a:rPr lang="en-US" sz="1200" dirty="0"/>
              <a:t> index</a:t>
            </a:r>
          </a:p>
          <a:p>
            <a:r>
              <a:rPr lang="en-US" sz="1200" dirty="0"/>
              <a:t>11) Generate alignment summary statistics reports</a:t>
            </a:r>
          </a:p>
          <a:p>
            <a:r>
              <a:rPr lang="en-US" sz="1200" dirty="0"/>
              <a:t>12) Moving files to end destination</a:t>
            </a:r>
          </a:p>
        </p:txBody>
      </p:sp>
    </p:spTree>
    <p:extLst>
      <p:ext uri="{BB962C8B-B14F-4D97-AF65-F5344CB8AC3E}">
        <p14:creationId xmlns:p14="http://schemas.microsoft.com/office/powerpoint/2010/main" val="307302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E694-30C2-5661-2272-B9895BE516B5}"/>
              </a:ext>
            </a:extLst>
          </p:cNvPr>
          <p:cNvSpPr txBox="1"/>
          <p:nvPr/>
        </p:nvSpPr>
        <p:spPr>
          <a:xfrm>
            <a:off x="0" y="123570"/>
            <a:ext cx="2716449" cy="369332"/>
          </a:xfrm>
          <a:prstGeom prst="rect">
            <a:avLst/>
          </a:prstGeom>
          <a:noFill/>
        </p:spPr>
        <p:txBody>
          <a:bodyPr wrap="none" rtlCol="0">
            <a:spAutoFit/>
          </a:bodyPr>
          <a:lstStyle/>
          <a:p>
            <a:r>
              <a:rPr lang="en-US" dirty="0"/>
              <a:t>Code Example: Function 6c</a:t>
            </a:r>
          </a:p>
        </p:txBody>
      </p:sp>
      <p:pic>
        <p:nvPicPr>
          <p:cNvPr id="5" name="Picture 4" descr="A screen shot of a computer program&#10;&#10;Description automatically generated">
            <a:extLst>
              <a:ext uri="{FF2B5EF4-FFF2-40B4-BE49-F238E27FC236}">
                <a16:creationId xmlns:a16="http://schemas.microsoft.com/office/drawing/2014/main" id="{99C62913-4846-DA27-E18B-9E737DE90F2D}"/>
              </a:ext>
            </a:extLst>
          </p:cNvPr>
          <p:cNvPicPr>
            <a:picLocks noChangeAspect="1"/>
          </p:cNvPicPr>
          <p:nvPr/>
        </p:nvPicPr>
        <p:blipFill>
          <a:blip r:embed="rId2"/>
          <a:stretch>
            <a:fillRect/>
          </a:stretch>
        </p:blipFill>
        <p:spPr>
          <a:xfrm>
            <a:off x="2760042" y="617908"/>
            <a:ext cx="6671915" cy="5622183"/>
          </a:xfrm>
          <a:prstGeom prst="rect">
            <a:avLst/>
          </a:prstGeom>
        </p:spPr>
      </p:pic>
    </p:spTree>
    <p:extLst>
      <p:ext uri="{BB962C8B-B14F-4D97-AF65-F5344CB8AC3E}">
        <p14:creationId xmlns:p14="http://schemas.microsoft.com/office/powerpoint/2010/main" val="587266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 code&#10;&#10;Description automatically generated">
            <a:extLst>
              <a:ext uri="{FF2B5EF4-FFF2-40B4-BE49-F238E27FC236}">
                <a16:creationId xmlns:a16="http://schemas.microsoft.com/office/drawing/2014/main" id="{28A9B229-99E8-0BA7-7D79-ACCEF06DF22E}"/>
              </a:ext>
            </a:extLst>
          </p:cNvPr>
          <p:cNvPicPr>
            <a:picLocks noChangeAspect="1"/>
          </p:cNvPicPr>
          <p:nvPr/>
        </p:nvPicPr>
        <p:blipFill>
          <a:blip r:embed="rId2"/>
          <a:stretch>
            <a:fillRect/>
          </a:stretch>
        </p:blipFill>
        <p:spPr>
          <a:xfrm>
            <a:off x="1236824" y="1440569"/>
            <a:ext cx="9718352" cy="3976862"/>
          </a:xfrm>
          <a:prstGeom prst="rect">
            <a:avLst/>
          </a:prstGeom>
        </p:spPr>
      </p:pic>
      <p:sp>
        <p:nvSpPr>
          <p:cNvPr id="6" name="TextBox 5">
            <a:extLst>
              <a:ext uri="{FF2B5EF4-FFF2-40B4-BE49-F238E27FC236}">
                <a16:creationId xmlns:a16="http://schemas.microsoft.com/office/drawing/2014/main" id="{724838D3-29ED-9E5A-962F-7B35D418F3CE}"/>
              </a:ext>
            </a:extLst>
          </p:cNvPr>
          <p:cNvSpPr txBox="1"/>
          <p:nvPr/>
        </p:nvSpPr>
        <p:spPr>
          <a:xfrm>
            <a:off x="0" y="123570"/>
            <a:ext cx="2716449" cy="369332"/>
          </a:xfrm>
          <a:prstGeom prst="rect">
            <a:avLst/>
          </a:prstGeom>
          <a:noFill/>
        </p:spPr>
        <p:txBody>
          <a:bodyPr wrap="none" rtlCol="0">
            <a:spAutoFit/>
          </a:bodyPr>
          <a:lstStyle/>
          <a:p>
            <a:r>
              <a:rPr lang="en-US" dirty="0"/>
              <a:t>Code Example: Function 6d</a:t>
            </a:r>
          </a:p>
        </p:txBody>
      </p:sp>
    </p:spTree>
    <p:extLst>
      <p:ext uri="{BB962C8B-B14F-4D97-AF65-F5344CB8AC3E}">
        <p14:creationId xmlns:p14="http://schemas.microsoft.com/office/powerpoint/2010/main" val="2820736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69DF0F-7023-FE09-FFC2-77B3C1BBACE3}"/>
              </a:ext>
            </a:extLst>
          </p:cNvPr>
          <p:cNvPicPr>
            <a:picLocks noChangeAspect="1"/>
          </p:cNvPicPr>
          <p:nvPr/>
        </p:nvPicPr>
        <p:blipFill>
          <a:blip r:embed="rId2"/>
          <a:stretch>
            <a:fillRect/>
          </a:stretch>
        </p:blipFill>
        <p:spPr>
          <a:xfrm>
            <a:off x="2871582" y="1610428"/>
            <a:ext cx="6448835" cy="3637143"/>
          </a:xfrm>
          <a:prstGeom prst="rect">
            <a:avLst/>
          </a:prstGeom>
        </p:spPr>
      </p:pic>
      <p:sp>
        <p:nvSpPr>
          <p:cNvPr id="6" name="TextBox 5">
            <a:extLst>
              <a:ext uri="{FF2B5EF4-FFF2-40B4-BE49-F238E27FC236}">
                <a16:creationId xmlns:a16="http://schemas.microsoft.com/office/drawing/2014/main" id="{FDB1F339-A597-C163-D872-C9EC29E844A8}"/>
              </a:ext>
            </a:extLst>
          </p:cNvPr>
          <p:cNvSpPr txBox="1"/>
          <p:nvPr/>
        </p:nvSpPr>
        <p:spPr>
          <a:xfrm>
            <a:off x="0" y="123570"/>
            <a:ext cx="2236959" cy="369332"/>
          </a:xfrm>
          <a:prstGeom prst="rect">
            <a:avLst/>
          </a:prstGeom>
          <a:noFill/>
        </p:spPr>
        <p:txBody>
          <a:bodyPr wrap="none" rtlCol="0">
            <a:spAutoFit/>
          </a:bodyPr>
          <a:lstStyle/>
          <a:p>
            <a:r>
              <a:rPr lang="en-US" dirty="0"/>
              <a:t>The Plan: Standard 15</a:t>
            </a:r>
          </a:p>
        </p:txBody>
      </p:sp>
    </p:spTree>
    <p:extLst>
      <p:ext uri="{BB962C8B-B14F-4D97-AF65-F5344CB8AC3E}">
        <p14:creationId xmlns:p14="http://schemas.microsoft.com/office/powerpoint/2010/main" val="412136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E694-30C2-5661-2272-B9895BE516B5}"/>
              </a:ext>
            </a:extLst>
          </p:cNvPr>
          <p:cNvSpPr txBox="1"/>
          <p:nvPr/>
        </p:nvSpPr>
        <p:spPr>
          <a:xfrm>
            <a:off x="0" y="123570"/>
            <a:ext cx="2618666" cy="369332"/>
          </a:xfrm>
          <a:prstGeom prst="rect">
            <a:avLst/>
          </a:prstGeom>
          <a:noFill/>
        </p:spPr>
        <p:txBody>
          <a:bodyPr wrap="none" rtlCol="0">
            <a:spAutoFit/>
          </a:bodyPr>
          <a:lstStyle/>
          <a:p>
            <a:r>
              <a:rPr lang="en-US" dirty="0"/>
              <a:t>Code Example: </a:t>
            </a:r>
            <a:r>
              <a:rPr lang="en-US"/>
              <a:t>Function 7</a:t>
            </a:r>
            <a:endParaRPr lang="en-US" dirty="0"/>
          </a:p>
        </p:txBody>
      </p:sp>
      <p:pic>
        <p:nvPicPr>
          <p:cNvPr id="7" name="Picture 6" descr="A screen shot of a computer program&#10;&#10;Description automatically generated">
            <a:extLst>
              <a:ext uri="{FF2B5EF4-FFF2-40B4-BE49-F238E27FC236}">
                <a16:creationId xmlns:a16="http://schemas.microsoft.com/office/drawing/2014/main" id="{7006B5AD-8141-05EC-16FC-9C53F4D7C2A9}"/>
              </a:ext>
            </a:extLst>
          </p:cNvPr>
          <p:cNvPicPr>
            <a:picLocks noChangeAspect="1"/>
          </p:cNvPicPr>
          <p:nvPr/>
        </p:nvPicPr>
        <p:blipFill>
          <a:blip r:embed="rId2"/>
          <a:stretch>
            <a:fillRect/>
          </a:stretch>
        </p:blipFill>
        <p:spPr>
          <a:xfrm>
            <a:off x="679543" y="710057"/>
            <a:ext cx="3878245" cy="2080148"/>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C39D97CE-7355-8009-9FEC-477AF1801234}"/>
              </a:ext>
            </a:extLst>
          </p:cNvPr>
          <p:cNvPicPr>
            <a:picLocks noChangeAspect="1"/>
          </p:cNvPicPr>
          <p:nvPr/>
        </p:nvPicPr>
        <p:blipFill>
          <a:blip r:embed="rId3"/>
          <a:stretch>
            <a:fillRect/>
          </a:stretch>
        </p:blipFill>
        <p:spPr>
          <a:xfrm>
            <a:off x="679543" y="3007360"/>
            <a:ext cx="3878246" cy="3727070"/>
          </a:xfrm>
          <a:prstGeom prst="rect">
            <a:avLst/>
          </a:prstGeom>
        </p:spPr>
      </p:pic>
      <p:sp>
        <p:nvSpPr>
          <p:cNvPr id="12" name="TextBox 11">
            <a:extLst>
              <a:ext uri="{FF2B5EF4-FFF2-40B4-BE49-F238E27FC236}">
                <a16:creationId xmlns:a16="http://schemas.microsoft.com/office/drawing/2014/main" id="{C5AB622D-016D-9A72-68DF-26AC3D97869E}"/>
              </a:ext>
            </a:extLst>
          </p:cNvPr>
          <p:cNvSpPr txBox="1"/>
          <p:nvPr/>
        </p:nvSpPr>
        <p:spPr>
          <a:xfrm>
            <a:off x="5253896" y="710057"/>
            <a:ext cx="6572343" cy="5632311"/>
          </a:xfrm>
          <a:prstGeom prst="rect">
            <a:avLst/>
          </a:prstGeom>
          <a:noFill/>
        </p:spPr>
        <p:txBody>
          <a:bodyPr wrap="square" rtlCol="0">
            <a:spAutoFit/>
          </a:bodyPr>
          <a:lstStyle/>
          <a:p>
            <a:r>
              <a:rPr lang="en-US" dirty="0"/>
              <a:t>Tree building using distance matrix method</a:t>
            </a:r>
          </a:p>
          <a:p>
            <a:pPr marL="285750" indent="-285750">
              <a:buFont typeface="Arial" panose="020B0604020202020204" pitchFamily="34" charset="0"/>
              <a:buChar char="•"/>
            </a:pPr>
            <a:r>
              <a:rPr lang="en-US" dirty="0"/>
              <a:t>Distance matrix method uses Multiple Sequence Alignment (MSA) files as inputs to build trees.</a:t>
            </a:r>
          </a:p>
          <a:p>
            <a:pPr marL="285750" indent="-285750">
              <a:buFont typeface="Arial" panose="020B0604020202020204" pitchFamily="34" charset="0"/>
              <a:buChar char="•"/>
            </a:pPr>
            <a:r>
              <a:rPr lang="en-US" dirty="0"/>
              <a:t>Combined consensus files aligned using MSA algorithm.</a:t>
            </a:r>
          </a:p>
          <a:p>
            <a:pPr lvl="1"/>
            <a:r>
              <a:rPr lang="en-US" dirty="0"/>
              <a:t>Progressive</a:t>
            </a:r>
          </a:p>
          <a:p>
            <a:pPr marL="1314450" lvl="2" indent="-400050">
              <a:buAutoNum type="romanUcPeriod"/>
            </a:pPr>
            <a:r>
              <a:rPr lang="en-US" dirty="0" err="1"/>
              <a:t>ClustralW</a:t>
            </a:r>
            <a:r>
              <a:rPr lang="en-US" dirty="0"/>
              <a:t>, </a:t>
            </a:r>
          </a:p>
          <a:p>
            <a:pPr marL="1314450" lvl="2" indent="-400050">
              <a:buAutoNum type="romanUcPeriod"/>
            </a:pPr>
            <a:r>
              <a:rPr lang="en-US" dirty="0" err="1"/>
              <a:t>Clustral</a:t>
            </a:r>
            <a:r>
              <a:rPr lang="en-US" dirty="0"/>
              <a:t> Omega</a:t>
            </a:r>
          </a:p>
          <a:p>
            <a:pPr lvl="1"/>
            <a:r>
              <a:rPr lang="en-US" dirty="0"/>
              <a:t>Iterative</a:t>
            </a:r>
          </a:p>
          <a:p>
            <a:pPr marL="1314450" lvl="2" indent="-400050">
              <a:buAutoNum type="romanUcPeriod"/>
            </a:pPr>
            <a:r>
              <a:rPr lang="en-US" dirty="0"/>
              <a:t>MUSCLE, </a:t>
            </a:r>
          </a:p>
          <a:p>
            <a:pPr marL="1314450" lvl="2" indent="-400050">
              <a:buAutoNum type="romanUcPeriod"/>
            </a:pPr>
            <a:r>
              <a:rPr lang="en-US" dirty="0"/>
              <a:t>MAFFT</a:t>
            </a:r>
          </a:p>
          <a:p>
            <a:pPr lvl="1"/>
            <a:r>
              <a:rPr lang="en-US" dirty="0"/>
              <a:t>Template</a:t>
            </a:r>
          </a:p>
          <a:p>
            <a:pPr marL="1314450" lvl="2" indent="-400050">
              <a:buAutoNum type="romanUcPeriod"/>
            </a:pPr>
            <a:r>
              <a:rPr lang="en-US" dirty="0"/>
              <a:t>BLAST</a:t>
            </a:r>
          </a:p>
          <a:p>
            <a:pPr marL="1314450" lvl="2" indent="-400050">
              <a:buAutoNum type="romanUcPeriod"/>
            </a:pPr>
            <a:r>
              <a:rPr lang="en-US" dirty="0"/>
              <a:t>PSI-BLAST</a:t>
            </a:r>
          </a:p>
          <a:p>
            <a:pPr lvl="2"/>
            <a:endParaRPr lang="en-US" dirty="0"/>
          </a:p>
          <a:p>
            <a:pPr marL="285750" indent="-285750">
              <a:buFont typeface="Arial" panose="020B0604020202020204" pitchFamily="34" charset="0"/>
              <a:buChar char="•"/>
            </a:pPr>
            <a:r>
              <a:rPr lang="en-US" dirty="0"/>
              <a:t>MSA output (aligned file) is fed into scrip. Distance matrix is calculated using specified model, and the tree is generated along with a </a:t>
            </a:r>
            <a:r>
              <a:rPr lang="en-US" dirty="0" err="1"/>
              <a:t>Newick</a:t>
            </a:r>
            <a:r>
              <a:rPr lang="en-US" dirty="0"/>
              <a:t> format tree file. </a:t>
            </a:r>
          </a:p>
          <a:p>
            <a:pPr marL="1314450" lvl="2" indent="-400050">
              <a:buAutoNum type="romanUcPeriod"/>
            </a:pPr>
            <a:endParaRPr lang="en-US" dirty="0"/>
          </a:p>
          <a:p>
            <a:pPr lvl="2"/>
            <a:endParaRPr lang="en-US" dirty="0"/>
          </a:p>
          <a:p>
            <a:pPr lvl="2"/>
            <a:endParaRPr lang="en-US" dirty="0"/>
          </a:p>
        </p:txBody>
      </p:sp>
    </p:spTree>
    <p:extLst>
      <p:ext uri="{BB962C8B-B14F-4D97-AF65-F5344CB8AC3E}">
        <p14:creationId xmlns:p14="http://schemas.microsoft.com/office/powerpoint/2010/main" val="2028453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E694-30C2-5661-2272-B9895BE516B5}"/>
              </a:ext>
            </a:extLst>
          </p:cNvPr>
          <p:cNvSpPr txBox="1"/>
          <p:nvPr/>
        </p:nvSpPr>
        <p:spPr>
          <a:xfrm>
            <a:off x="0" y="123570"/>
            <a:ext cx="2729273" cy="369332"/>
          </a:xfrm>
          <a:prstGeom prst="rect">
            <a:avLst/>
          </a:prstGeom>
          <a:noFill/>
        </p:spPr>
        <p:txBody>
          <a:bodyPr wrap="none" rtlCol="0">
            <a:spAutoFit/>
          </a:bodyPr>
          <a:lstStyle/>
          <a:p>
            <a:r>
              <a:rPr lang="en-US" dirty="0"/>
              <a:t>Code Example: Function 8a</a:t>
            </a:r>
          </a:p>
        </p:txBody>
      </p:sp>
      <p:pic>
        <p:nvPicPr>
          <p:cNvPr id="6" name="Picture 5" descr="A screen shot of a computer program&#10;&#10;Description automatically generated">
            <a:extLst>
              <a:ext uri="{FF2B5EF4-FFF2-40B4-BE49-F238E27FC236}">
                <a16:creationId xmlns:a16="http://schemas.microsoft.com/office/drawing/2014/main" id="{9FC7CF4C-2E7A-38DE-63EE-7E19F6005D25}"/>
              </a:ext>
            </a:extLst>
          </p:cNvPr>
          <p:cNvPicPr>
            <a:picLocks noChangeAspect="1"/>
          </p:cNvPicPr>
          <p:nvPr/>
        </p:nvPicPr>
        <p:blipFill>
          <a:blip r:embed="rId2"/>
          <a:stretch>
            <a:fillRect/>
          </a:stretch>
        </p:blipFill>
        <p:spPr>
          <a:xfrm>
            <a:off x="406399" y="846518"/>
            <a:ext cx="8009646" cy="5177663"/>
          </a:xfrm>
          <a:prstGeom prst="rect">
            <a:avLst/>
          </a:prstGeom>
        </p:spPr>
      </p:pic>
      <p:pic>
        <p:nvPicPr>
          <p:cNvPr id="8" name="Picture 7">
            <a:extLst>
              <a:ext uri="{FF2B5EF4-FFF2-40B4-BE49-F238E27FC236}">
                <a16:creationId xmlns:a16="http://schemas.microsoft.com/office/drawing/2014/main" id="{96EA7F0E-ACC0-D5A3-EDAB-20D91802FB89}"/>
              </a:ext>
            </a:extLst>
          </p:cNvPr>
          <p:cNvPicPr>
            <a:picLocks noChangeAspect="1"/>
          </p:cNvPicPr>
          <p:nvPr/>
        </p:nvPicPr>
        <p:blipFill>
          <a:blip r:embed="rId3"/>
          <a:stretch>
            <a:fillRect/>
          </a:stretch>
        </p:blipFill>
        <p:spPr>
          <a:xfrm>
            <a:off x="6089650" y="3422650"/>
            <a:ext cx="12700" cy="12700"/>
          </a:xfrm>
          <a:prstGeom prst="rect">
            <a:avLst/>
          </a:prstGeom>
        </p:spPr>
      </p:pic>
    </p:spTree>
    <p:extLst>
      <p:ext uri="{BB962C8B-B14F-4D97-AF65-F5344CB8AC3E}">
        <p14:creationId xmlns:p14="http://schemas.microsoft.com/office/powerpoint/2010/main" val="914062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E694-30C2-5661-2272-B9895BE516B5}"/>
              </a:ext>
            </a:extLst>
          </p:cNvPr>
          <p:cNvSpPr txBox="1"/>
          <p:nvPr/>
        </p:nvSpPr>
        <p:spPr>
          <a:xfrm>
            <a:off x="0" y="123570"/>
            <a:ext cx="2740494" cy="369332"/>
          </a:xfrm>
          <a:prstGeom prst="rect">
            <a:avLst/>
          </a:prstGeom>
          <a:noFill/>
        </p:spPr>
        <p:txBody>
          <a:bodyPr wrap="none" rtlCol="0">
            <a:spAutoFit/>
          </a:bodyPr>
          <a:lstStyle/>
          <a:p>
            <a:r>
              <a:rPr lang="en-US" dirty="0"/>
              <a:t>Code Example: Function 8b</a:t>
            </a:r>
          </a:p>
        </p:txBody>
      </p:sp>
      <p:pic>
        <p:nvPicPr>
          <p:cNvPr id="3" name="Picture 2" descr="A computer screen shot of a program&#10;&#10;Description automatically generated">
            <a:extLst>
              <a:ext uri="{FF2B5EF4-FFF2-40B4-BE49-F238E27FC236}">
                <a16:creationId xmlns:a16="http://schemas.microsoft.com/office/drawing/2014/main" id="{ACF3F5C5-B97C-D0D5-27AA-722015BBCA86}"/>
              </a:ext>
            </a:extLst>
          </p:cNvPr>
          <p:cNvPicPr>
            <a:picLocks noChangeAspect="1"/>
          </p:cNvPicPr>
          <p:nvPr/>
        </p:nvPicPr>
        <p:blipFill>
          <a:blip r:embed="rId2"/>
          <a:stretch>
            <a:fillRect/>
          </a:stretch>
        </p:blipFill>
        <p:spPr>
          <a:xfrm>
            <a:off x="453101" y="756920"/>
            <a:ext cx="7928543" cy="5356860"/>
          </a:xfrm>
          <a:prstGeom prst="rect">
            <a:avLst/>
          </a:prstGeom>
        </p:spPr>
      </p:pic>
      <p:pic>
        <p:nvPicPr>
          <p:cNvPr id="8" name="Picture 7">
            <a:extLst>
              <a:ext uri="{FF2B5EF4-FFF2-40B4-BE49-F238E27FC236}">
                <a16:creationId xmlns:a16="http://schemas.microsoft.com/office/drawing/2014/main" id="{96EA7F0E-ACC0-D5A3-EDAB-20D91802FB89}"/>
              </a:ext>
            </a:extLst>
          </p:cNvPr>
          <p:cNvPicPr>
            <a:picLocks noChangeAspect="1"/>
          </p:cNvPicPr>
          <p:nvPr/>
        </p:nvPicPr>
        <p:blipFill>
          <a:blip r:embed="rId3"/>
          <a:stretch>
            <a:fillRect/>
          </a:stretch>
        </p:blipFill>
        <p:spPr>
          <a:xfrm>
            <a:off x="6089650" y="3422650"/>
            <a:ext cx="12700" cy="12700"/>
          </a:xfrm>
          <a:prstGeom prst="rect">
            <a:avLst/>
          </a:prstGeom>
        </p:spPr>
      </p:pic>
    </p:spTree>
    <p:extLst>
      <p:ext uri="{BB962C8B-B14F-4D97-AF65-F5344CB8AC3E}">
        <p14:creationId xmlns:p14="http://schemas.microsoft.com/office/powerpoint/2010/main" val="1213890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730DD10-CE58-7E59-D32D-36A653FEBCFE}"/>
              </a:ext>
            </a:extLst>
          </p:cNvPr>
          <p:cNvGrpSpPr/>
          <p:nvPr/>
        </p:nvGrpSpPr>
        <p:grpSpPr>
          <a:xfrm>
            <a:off x="172996" y="3228979"/>
            <a:ext cx="11846007" cy="3505451"/>
            <a:chOff x="172996" y="1676274"/>
            <a:chExt cx="11846007" cy="3505451"/>
          </a:xfrm>
        </p:grpSpPr>
        <p:pic>
          <p:nvPicPr>
            <p:cNvPr id="4" name="Picture 3" descr="A flowchart of the general bioinformatics steps for NGS" title="Flowchart">
              <a:extLst>
                <a:ext uri="{FF2B5EF4-FFF2-40B4-BE49-F238E27FC236}">
                  <a16:creationId xmlns:a16="http://schemas.microsoft.com/office/drawing/2014/main" id="{4B7B067C-AEC9-58F9-F172-DEC5B92C69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996" y="1676274"/>
              <a:ext cx="11846007" cy="3505451"/>
            </a:xfrm>
            <a:prstGeom prst="rect">
              <a:avLst/>
            </a:prstGeom>
            <a:noFill/>
            <a:ln>
              <a:noFill/>
            </a:ln>
          </p:spPr>
        </p:pic>
        <p:sp>
          <p:nvSpPr>
            <p:cNvPr id="2" name="Multiply 1">
              <a:extLst>
                <a:ext uri="{FF2B5EF4-FFF2-40B4-BE49-F238E27FC236}">
                  <a16:creationId xmlns:a16="http://schemas.microsoft.com/office/drawing/2014/main" id="{0934EADD-3A72-74AC-C801-F31CF426BEF5}"/>
                </a:ext>
              </a:extLst>
            </p:cNvPr>
            <p:cNvSpPr/>
            <p:nvPr/>
          </p:nvSpPr>
          <p:spPr>
            <a:xfrm>
              <a:off x="10499272" y="3012620"/>
              <a:ext cx="1314449" cy="947059"/>
            </a:xfrm>
            <a:prstGeom prst="mathMultiply">
              <a:avLst>
                <a:gd name="adj1" fmla="val 3043"/>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ernate Process 2">
              <a:extLst>
                <a:ext uri="{FF2B5EF4-FFF2-40B4-BE49-F238E27FC236}">
                  <a16:creationId xmlns:a16="http://schemas.microsoft.com/office/drawing/2014/main" id="{746C455A-930D-88D5-89E5-BF24320B0619}"/>
                </a:ext>
              </a:extLst>
            </p:cNvPr>
            <p:cNvSpPr/>
            <p:nvPr/>
          </p:nvSpPr>
          <p:spPr>
            <a:xfrm>
              <a:off x="2103858" y="4061735"/>
              <a:ext cx="1001100" cy="275754"/>
            </a:xfrm>
            <a:prstGeom prst="flowChartAlternateProcess">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Log output</a:t>
              </a:r>
            </a:p>
          </p:txBody>
        </p:sp>
      </p:grpSp>
      <p:sp>
        <p:nvSpPr>
          <p:cNvPr id="7" name="TextBox 6">
            <a:extLst>
              <a:ext uri="{FF2B5EF4-FFF2-40B4-BE49-F238E27FC236}">
                <a16:creationId xmlns:a16="http://schemas.microsoft.com/office/drawing/2014/main" id="{B6BF96B0-9785-801E-8EE6-32D854AD6716}"/>
              </a:ext>
            </a:extLst>
          </p:cNvPr>
          <p:cNvSpPr txBox="1"/>
          <p:nvPr/>
        </p:nvSpPr>
        <p:spPr>
          <a:xfrm>
            <a:off x="0" y="123570"/>
            <a:ext cx="2773836" cy="369332"/>
          </a:xfrm>
          <a:prstGeom prst="rect">
            <a:avLst/>
          </a:prstGeom>
          <a:noFill/>
        </p:spPr>
        <p:txBody>
          <a:bodyPr wrap="none" rtlCol="0">
            <a:spAutoFit/>
          </a:bodyPr>
          <a:lstStyle/>
          <a:p>
            <a:r>
              <a:rPr lang="en-US" dirty="0"/>
              <a:t>Secondary Analysis Pipeline</a:t>
            </a:r>
          </a:p>
        </p:txBody>
      </p:sp>
      <p:sp>
        <p:nvSpPr>
          <p:cNvPr id="11" name="TextBox 10">
            <a:extLst>
              <a:ext uri="{FF2B5EF4-FFF2-40B4-BE49-F238E27FC236}">
                <a16:creationId xmlns:a16="http://schemas.microsoft.com/office/drawing/2014/main" id="{B5D596C6-5D7B-1E43-F381-BE1892DACAF5}"/>
              </a:ext>
            </a:extLst>
          </p:cNvPr>
          <p:cNvSpPr txBox="1"/>
          <p:nvPr/>
        </p:nvSpPr>
        <p:spPr>
          <a:xfrm>
            <a:off x="172996" y="492902"/>
            <a:ext cx="11205147"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majority of secondary analysis pipeline remains constant. </a:t>
            </a:r>
          </a:p>
          <a:p>
            <a:pPr marL="171450" indent="-171450">
              <a:buFont typeface="Arial" panose="020B0604020202020204" pitchFamily="34" charset="0"/>
              <a:buChar char="•"/>
            </a:pPr>
            <a:r>
              <a:rPr lang="en-US" sz="1200" dirty="0"/>
              <a:t>Variability is intruded during QC Checkpoints. (e.g. Primers, adapters, indexes, reference genomes, tooling parameters)</a:t>
            </a:r>
          </a:p>
          <a:p>
            <a:pPr marL="171450" indent="-171450">
              <a:buFont typeface="Arial" panose="020B0604020202020204" pitchFamily="34" charset="0"/>
              <a:buChar char="•"/>
            </a:pPr>
            <a:r>
              <a:rPr lang="en-US" sz="1200" dirty="0"/>
              <a:t>Variable portions can be treated as “cassettes” to be inserted into the pipeline.</a:t>
            </a:r>
          </a:p>
          <a:p>
            <a:pPr marL="171450" indent="-171450">
              <a:buFont typeface="Arial" panose="020B0604020202020204" pitchFamily="34" charset="0"/>
              <a:buChar char="•"/>
            </a:pPr>
            <a:r>
              <a:rPr lang="en-US" sz="1200" dirty="0"/>
              <a:t>Cassettes can be in the form of input files or python scripts to be read into the pipeline.</a:t>
            </a:r>
          </a:p>
        </p:txBody>
      </p:sp>
      <p:sp>
        <p:nvSpPr>
          <p:cNvPr id="12" name="Alternate Process 11">
            <a:extLst>
              <a:ext uri="{FF2B5EF4-FFF2-40B4-BE49-F238E27FC236}">
                <a16:creationId xmlns:a16="http://schemas.microsoft.com/office/drawing/2014/main" id="{87F08B28-5074-97DA-5E45-6F510769118D}"/>
              </a:ext>
            </a:extLst>
          </p:cNvPr>
          <p:cNvSpPr/>
          <p:nvPr/>
        </p:nvSpPr>
        <p:spPr>
          <a:xfrm>
            <a:off x="4927697" y="2085642"/>
            <a:ext cx="2177454" cy="49416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Variability: Reference genomes, tooling parameters</a:t>
            </a:r>
          </a:p>
        </p:txBody>
      </p:sp>
      <p:sp>
        <p:nvSpPr>
          <p:cNvPr id="13" name="Alternate Process 12">
            <a:extLst>
              <a:ext uri="{FF2B5EF4-FFF2-40B4-BE49-F238E27FC236}">
                <a16:creationId xmlns:a16="http://schemas.microsoft.com/office/drawing/2014/main" id="{9F3E1971-18C1-F950-FD01-3E7BBC5B9575}"/>
              </a:ext>
            </a:extLst>
          </p:cNvPr>
          <p:cNvSpPr/>
          <p:nvPr/>
        </p:nvSpPr>
        <p:spPr>
          <a:xfrm>
            <a:off x="1515685" y="2085642"/>
            <a:ext cx="2177445" cy="49416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Variability: Primers, adapter, indexes, tooling parameters</a:t>
            </a:r>
          </a:p>
        </p:txBody>
      </p:sp>
      <p:sp>
        <p:nvSpPr>
          <p:cNvPr id="17" name="Alternate Process 16">
            <a:extLst>
              <a:ext uri="{FF2B5EF4-FFF2-40B4-BE49-F238E27FC236}">
                <a16:creationId xmlns:a16="http://schemas.microsoft.com/office/drawing/2014/main" id="{5EB2B9D3-D1FC-2485-FCA8-ACA2E54AFF37}"/>
              </a:ext>
            </a:extLst>
          </p:cNvPr>
          <p:cNvSpPr/>
          <p:nvPr/>
        </p:nvSpPr>
        <p:spPr>
          <a:xfrm>
            <a:off x="5470264" y="5614440"/>
            <a:ext cx="1001100" cy="275754"/>
          </a:xfrm>
          <a:prstGeom prst="flowChartAlternateProcess">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Log output</a:t>
            </a:r>
          </a:p>
        </p:txBody>
      </p:sp>
      <p:sp>
        <p:nvSpPr>
          <p:cNvPr id="18" name="Alternate Process 17">
            <a:extLst>
              <a:ext uri="{FF2B5EF4-FFF2-40B4-BE49-F238E27FC236}">
                <a16:creationId xmlns:a16="http://schemas.microsoft.com/office/drawing/2014/main" id="{C626C7F3-AC89-D891-DA75-3C0E32A4D173}"/>
              </a:ext>
            </a:extLst>
          </p:cNvPr>
          <p:cNvSpPr/>
          <p:nvPr/>
        </p:nvSpPr>
        <p:spPr>
          <a:xfrm>
            <a:off x="8836670" y="5603039"/>
            <a:ext cx="1001100" cy="275754"/>
          </a:xfrm>
          <a:prstGeom prst="flowChartAlternateProcess">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Log output</a:t>
            </a:r>
          </a:p>
        </p:txBody>
      </p:sp>
      <p:sp>
        <p:nvSpPr>
          <p:cNvPr id="19" name="Alternate Process 18">
            <a:extLst>
              <a:ext uri="{FF2B5EF4-FFF2-40B4-BE49-F238E27FC236}">
                <a16:creationId xmlns:a16="http://schemas.microsoft.com/office/drawing/2014/main" id="{446A2925-6677-5137-8802-C2428AE75315}"/>
              </a:ext>
            </a:extLst>
          </p:cNvPr>
          <p:cNvSpPr/>
          <p:nvPr/>
        </p:nvSpPr>
        <p:spPr>
          <a:xfrm>
            <a:off x="1515727" y="3021944"/>
            <a:ext cx="2177403" cy="57569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t>Project specific parameters as “Sequencing QC cassette” </a:t>
            </a:r>
          </a:p>
        </p:txBody>
      </p:sp>
      <p:sp>
        <p:nvSpPr>
          <p:cNvPr id="32" name="Alternate Process 31">
            <a:extLst>
              <a:ext uri="{FF2B5EF4-FFF2-40B4-BE49-F238E27FC236}">
                <a16:creationId xmlns:a16="http://schemas.microsoft.com/office/drawing/2014/main" id="{00797A1B-4725-187E-C5E9-56219EB17C03}"/>
              </a:ext>
            </a:extLst>
          </p:cNvPr>
          <p:cNvSpPr/>
          <p:nvPr/>
        </p:nvSpPr>
        <p:spPr>
          <a:xfrm>
            <a:off x="4927697" y="3021944"/>
            <a:ext cx="2177403" cy="57569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t>Project specific parameters as “Pre-analysis QC cassette” </a:t>
            </a:r>
          </a:p>
        </p:txBody>
      </p:sp>
      <p:cxnSp>
        <p:nvCxnSpPr>
          <p:cNvPr id="35" name="Straight Arrow Connector 34">
            <a:extLst>
              <a:ext uri="{FF2B5EF4-FFF2-40B4-BE49-F238E27FC236}">
                <a16:creationId xmlns:a16="http://schemas.microsoft.com/office/drawing/2014/main" id="{A52E00EF-2FD8-0335-5F1F-7844AAD2B643}"/>
              </a:ext>
            </a:extLst>
          </p:cNvPr>
          <p:cNvCxnSpPr>
            <a:cxnSpLocks/>
          </p:cNvCxnSpPr>
          <p:nvPr/>
        </p:nvCxnSpPr>
        <p:spPr>
          <a:xfrm>
            <a:off x="2604405" y="2579808"/>
            <a:ext cx="2" cy="34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65B029C-98D7-2444-7B78-AB239D1ED267}"/>
              </a:ext>
            </a:extLst>
          </p:cNvPr>
          <p:cNvCxnSpPr>
            <a:cxnSpLocks/>
          </p:cNvCxnSpPr>
          <p:nvPr/>
        </p:nvCxnSpPr>
        <p:spPr>
          <a:xfrm>
            <a:off x="2598271" y="3574355"/>
            <a:ext cx="0" cy="39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20DD655-7168-2C78-C86B-46E6963BB88B}"/>
              </a:ext>
            </a:extLst>
          </p:cNvPr>
          <p:cNvCxnSpPr>
            <a:cxnSpLocks/>
          </p:cNvCxnSpPr>
          <p:nvPr/>
        </p:nvCxnSpPr>
        <p:spPr>
          <a:xfrm>
            <a:off x="6030001" y="2573051"/>
            <a:ext cx="2" cy="34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EDF750C-EAAF-E156-3934-A184D0D566E0}"/>
              </a:ext>
            </a:extLst>
          </p:cNvPr>
          <p:cNvCxnSpPr>
            <a:cxnSpLocks/>
          </p:cNvCxnSpPr>
          <p:nvPr/>
        </p:nvCxnSpPr>
        <p:spPr>
          <a:xfrm>
            <a:off x="6023869" y="3597639"/>
            <a:ext cx="0" cy="39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Alternate Process 42">
            <a:extLst>
              <a:ext uri="{FF2B5EF4-FFF2-40B4-BE49-F238E27FC236}">
                <a16:creationId xmlns:a16="http://schemas.microsoft.com/office/drawing/2014/main" id="{FCDBC698-B8EA-F319-2D6C-55B792C40E08}"/>
              </a:ext>
            </a:extLst>
          </p:cNvPr>
          <p:cNvSpPr/>
          <p:nvPr/>
        </p:nvSpPr>
        <p:spPr>
          <a:xfrm>
            <a:off x="8207455" y="2085642"/>
            <a:ext cx="2177454" cy="49416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Variability: Pairwise, de novo, MSA, tooling parameters</a:t>
            </a:r>
          </a:p>
        </p:txBody>
      </p:sp>
      <p:sp>
        <p:nvSpPr>
          <p:cNvPr id="44" name="Alternate Process 43">
            <a:extLst>
              <a:ext uri="{FF2B5EF4-FFF2-40B4-BE49-F238E27FC236}">
                <a16:creationId xmlns:a16="http://schemas.microsoft.com/office/drawing/2014/main" id="{4249BFB9-A3EF-6744-A73A-A203DBB24C94}"/>
              </a:ext>
            </a:extLst>
          </p:cNvPr>
          <p:cNvSpPr/>
          <p:nvPr/>
        </p:nvSpPr>
        <p:spPr>
          <a:xfrm>
            <a:off x="8207506" y="2941131"/>
            <a:ext cx="2177403" cy="57569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t>Project specific parameters as “Assembly QC cassette” </a:t>
            </a:r>
          </a:p>
        </p:txBody>
      </p:sp>
      <p:cxnSp>
        <p:nvCxnSpPr>
          <p:cNvPr id="45" name="Straight Arrow Connector 44">
            <a:extLst>
              <a:ext uri="{FF2B5EF4-FFF2-40B4-BE49-F238E27FC236}">
                <a16:creationId xmlns:a16="http://schemas.microsoft.com/office/drawing/2014/main" id="{74C85C78-7B41-8790-B11C-D54A5CBC92C1}"/>
              </a:ext>
            </a:extLst>
          </p:cNvPr>
          <p:cNvCxnSpPr>
            <a:cxnSpLocks/>
          </p:cNvCxnSpPr>
          <p:nvPr/>
        </p:nvCxnSpPr>
        <p:spPr>
          <a:xfrm>
            <a:off x="9337220" y="2575153"/>
            <a:ext cx="2" cy="34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32B3573-09A6-E148-8AC6-E35FA697A1EF}"/>
              </a:ext>
            </a:extLst>
          </p:cNvPr>
          <p:cNvCxnSpPr>
            <a:cxnSpLocks/>
          </p:cNvCxnSpPr>
          <p:nvPr/>
        </p:nvCxnSpPr>
        <p:spPr>
          <a:xfrm>
            <a:off x="9318989" y="3516826"/>
            <a:ext cx="0" cy="39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09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9D61D572-0975-DF35-482C-9358337A785A}"/>
              </a:ext>
            </a:extLst>
          </p:cNvPr>
          <p:cNvSpPr txBox="1"/>
          <p:nvPr/>
        </p:nvSpPr>
        <p:spPr>
          <a:xfrm>
            <a:off x="0" y="123570"/>
            <a:ext cx="5243936" cy="369332"/>
          </a:xfrm>
          <a:prstGeom prst="rect">
            <a:avLst/>
          </a:prstGeom>
          <a:noFill/>
        </p:spPr>
        <p:txBody>
          <a:bodyPr wrap="none" rtlCol="0">
            <a:spAutoFit/>
          </a:bodyPr>
          <a:lstStyle/>
          <a:p>
            <a:r>
              <a:rPr lang="en-US" dirty="0"/>
              <a:t>NGS workflow update proposition: Secondary analysis</a:t>
            </a:r>
          </a:p>
        </p:txBody>
      </p:sp>
      <p:sp>
        <p:nvSpPr>
          <p:cNvPr id="45" name="TextBox 44">
            <a:extLst>
              <a:ext uri="{FF2B5EF4-FFF2-40B4-BE49-F238E27FC236}">
                <a16:creationId xmlns:a16="http://schemas.microsoft.com/office/drawing/2014/main" id="{5106A871-6E18-EA60-1D50-22F1E178C242}"/>
              </a:ext>
            </a:extLst>
          </p:cNvPr>
          <p:cNvSpPr txBox="1"/>
          <p:nvPr/>
        </p:nvSpPr>
        <p:spPr>
          <a:xfrm>
            <a:off x="428832" y="585133"/>
            <a:ext cx="6651146" cy="5940088"/>
          </a:xfrm>
          <a:prstGeom prst="rect">
            <a:avLst/>
          </a:prstGeom>
          <a:noFill/>
        </p:spPr>
        <p:txBody>
          <a:bodyPr wrap="square" rtlCol="0">
            <a:spAutoFit/>
          </a:bodyPr>
          <a:lstStyle/>
          <a:p>
            <a:r>
              <a:rPr lang="en-US" sz="1000" dirty="0"/>
              <a:t>Bioinformatic analysis is performed on </a:t>
            </a:r>
            <a:r>
              <a:rPr lang="en-US" sz="1000" dirty="0" err="1"/>
              <a:t>fastq.gz</a:t>
            </a:r>
            <a:r>
              <a:rPr lang="en-US" sz="1000" dirty="0"/>
              <a:t> files.</a:t>
            </a:r>
          </a:p>
          <a:p>
            <a:endParaRPr lang="en-US" sz="1000" b="1" dirty="0"/>
          </a:p>
          <a:p>
            <a:r>
              <a:rPr lang="en-US" sz="1000" b="1" dirty="0"/>
              <a:t>Objective</a:t>
            </a:r>
            <a:r>
              <a:rPr lang="en-US" sz="1000" dirty="0"/>
              <a:t>: </a:t>
            </a:r>
          </a:p>
          <a:p>
            <a:pPr lvl="1"/>
            <a:r>
              <a:rPr lang="en-US" sz="1000" dirty="0"/>
              <a:t>To streamline NGS data analysis pipeline while increasing flexibility for analysis.</a:t>
            </a:r>
          </a:p>
          <a:p>
            <a:pPr lvl="1"/>
            <a:r>
              <a:rPr lang="en-US" sz="1000" dirty="0"/>
              <a:t>Incorporate “cassette” method for variable portions of the workflow. </a:t>
            </a:r>
          </a:p>
          <a:p>
            <a:pPr lvl="1"/>
            <a:endParaRPr lang="en-US" sz="1000" dirty="0"/>
          </a:p>
          <a:p>
            <a:r>
              <a:rPr lang="en-US" sz="1000" b="1" dirty="0"/>
              <a:t>Pros</a:t>
            </a:r>
            <a:r>
              <a:rPr lang="en-US" sz="1000" dirty="0"/>
              <a:t>: </a:t>
            </a:r>
          </a:p>
          <a:p>
            <a:pPr lvl="1"/>
            <a:r>
              <a:rPr lang="en-US" sz="1000" dirty="0"/>
              <a:t>Saves time and resources</a:t>
            </a:r>
          </a:p>
          <a:p>
            <a:pPr lvl="1"/>
            <a:r>
              <a:rPr lang="en-US" sz="1000" dirty="0"/>
              <a:t>Code base is more easily maintained/updated</a:t>
            </a:r>
          </a:p>
          <a:p>
            <a:pPr lvl="1"/>
            <a:r>
              <a:rPr lang="en-US" sz="1000" dirty="0"/>
              <a:t>Promotes collaboration</a:t>
            </a:r>
          </a:p>
          <a:p>
            <a:pPr lvl="1"/>
            <a:endParaRPr lang="en-US" sz="1000" dirty="0"/>
          </a:p>
          <a:p>
            <a:r>
              <a:rPr lang="en-US" sz="1000" b="1" dirty="0"/>
              <a:t>Cons</a:t>
            </a:r>
            <a:r>
              <a:rPr lang="en-US" sz="1000" dirty="0"/>
              <a:t>: </a:t>
            </a:r>
          </a:p>
          <a:p>
            <a:pPr lvl="1"/>
            <a:r>
              <a:rPr lang="en-US" sz="1000" dirty="0"/>
              <a:t>Python/macOS specific implementation </a:t>
            </a:r>
          </a:p>
          <a:p>
            <a:pPr lvl="1"/>
            <a:endParaRPr lang="en-US" sz="1000" dirty="0"/>
          </a:p>
          <a:p>
            <a:r>
              <a:rPr lang="en-US" sz="1000" b="1" dirty="0"/>
              <a:t>Proposition summary</a:t>
            </a:r>
            <a:r>
              <a:rPr lang="en-US" sz="1000" dirty="0"/>
              <a:t>: </a:t>
            </a:r>
          </a:p>
          <a:p>
            <a:r>
              <a:rPr lang="en-US" sz="1000" baseline="30000" dirty="0"/>
              <a:t>1</a:t>
            </a:r>
            <a:r>
              <a:rPr lang="en-US" sz="1000" dirty="0"/>
              <a:t>All the bioinformatics tools used for secondary analysis will be coded as functions within a single master script. </a:t>
            </a:r>
            <a:r>
              <a:rPr lang="en-US" sz="1000" baseline="30000" dirty="0"/>
              <a:t>2</a:t>
            </a:r>
            <a:r>
              <a:rPr lang="en-US" sz="1000" dirty="0"/>
              <a:t>This scrip will be maintained and updated in a repository on </a:t>
            </a:r>
            <a:r>
              <a:rPr lang="en-US" sz="1000" dirty="0" err="1"/>
              <a:t>Github</a:t>
            </a:r>
            <a:r>
              <a:rPr lang="en-US" sz="1000" dirty="0"/>
              <a:t>. </a:t>
            </a:r>
            <a:r>
              <a:rPr lang="en-US" sz="1000" baseline="30000" dirty="0"/>
              <a:t>3a</a:t>
            </a:r>
            <a:r>
              <a:rPr lang="en-US" sz="1000" dirty="0"/>
              <a:t>Each function will be specific to running only one tool. </a:t>
            </a:r>
            <a:r>
              <a:rPr lang="en-US" sz="1000" baseline="30000" dirty="0"/>
              <a:t>3b</a:t>
            </a:r>
            <a:r>
              <a:rPr lang="en-US" sz="1000" dirty="0"/>
              <a:t>Pre-processing operations (e.g. searching for file names, creating lists for R1 and R2, file naming) will be separate from bioinformatic tooling functions (e.g. trimming, mapping, alignment). </a:t>
            </a:r>
          </a:p>
          <a:p>
            <a:endParaRPr lang="en-US" sz="1000" dirty="0"/>
          </a:p>
          <a:p>
            <a:pPr marL="685800" lvl="1" indent="-228600">
              <a:buAutoNum type="alphaLcParenR"/>
            </a:pPr>
            <a:r>
              <a:rPr lang="en-US" sz="1000" u="sng" dirty="0"/>
              <a:t>Current status</a:t>
            </a:r>
            <a:r>
              <a:rPr lang="en-US" sz="1000" dirty="0"/>
              <a:t>: New iterations of existing scripts are created for every project/analysis. </a:t>
            </a:r>
          </a:p>
          <a:p>
            <a:pPr marL="1085850" lvl="2" indent="-171450">
              <a:buFont typeface="Arial" panose="020B0604020202020204" pitchFamily="34" charset="0"/>
              <a:buChar char="•"/>
            </a:pPr>
            <a:r>
              <a:rPr lang="en-US" sz="1000" dirty="0"/>
              <a:t>Existing methods/functions are coded into script.</a:t>
            </a:r>
          </a:p>
          <a:p>
            <a:pPr marL="1085850" lvl="2" indent="-171450">
              <a:buFont typeface="Arial" panose="020B0604020202020204" pitchFamily="34" charset="0"/>
              <a:buChar char="•"/>
            </a:pPr>
            <a:r>
              <a:rPr lang="en-US" sz="1000" dirty="0"/>
              <a:t>Pathing and file identification are recoded</a:t>
            </a:r>
          </a:p>
          <a:p>
            <a:pPr marL="1085850" lvl="2" indent="-171450">
              <a:buFont typeface="Arial" panose="020B0604020202020204" pitchFamily="34" charset="0"/>
              <a:buChar char="•"/>
            </a:pPr>
            <a:r>
              <a:rPr lang="en-US" sz="1000" dirty="0"/>
              <a:t>Processing and analysis occur simultaneously within the same functions. </a:t>
            </a:r>
          </a:p>
          <a:p>
            <a:pPr lvl="2"/>
            <a:endParaRPr lang="en-US" sz="1000" dirty="0"/>
          </a:p>
          <a:p>
            <a:pPr marL="685800" lvl="1" indent="-228600">
              <a:buAutoNum type="alphaLcParenR"/>
            </a:pPr>
            <a:r>
              <a:rPr lang="en-US" sz="1000" u="sng" dirty="0"/>
              <a:t>Proposed updates</a:t>
            </a:r>
            <a:r>
              <a:rPr lang="en-US" sz="1000" dirty="0"/>
              <a:t>: Create standardized analysis library relevant for lab projects.  </a:t>
            </a:r>
          </a:p>
          <a:p>
            <a:pPr marL="1143000" lvl="2" indent="-228600">
              <a:buFont typeface="Arial" panose="020B0604020202020204" pitchFamily="34" charset="0"/>
              <a:buChar char="•"/>
            </a:pPr>
            <a:r>
              <a:rPr lang="en-US" sz="1000" dirty="0"/>
              <a:t>Existing methods/functions are imported into new project scrip rather than hard coded each time.</a:t>
            </a:r>
          </a:p>
          <a:p>
            <a:pPr lvl="2"/>
            <a:endParaRPr lang="en-US" sz="1000" dirty="0"/>
          </a:p>
          <a:p>
            <a:r>
              <a:rPr lang="en-US" sz="1000" b="1" dirty="0"/>
              <a:t>Reasoning summary</a:t>
            </a:r>
            <a:r>
              <a:rPr lang="en-US" sz="1000" dirty="0"/>
              <a:t>: </a:t>
            </a:r>
          </a:p>
          <a:p>
            <a:r>
              <a:rPr lang="en-US" sz="1000" dirty="0"/>
              <a:t>1: Allows for importing of functions rather than having to recode established methodologies. </a:t>
            </a:r>
          </a:p>
          <a:p>
            <a:r>
              <a:rPr lang="en-US" sz="1000" dirty="0"/>
              <a:t>2: Lab members will be able to fork the repo on </a:t>
            </a:r>
            <a:r>
              <a:rPr lang="en-US" sz="1000" dirty="0" err="1"/>
              <a:t>Github</a:t>
            </a:r>
            <a:r>
              <a:rPr lang="en-US" sz="1000" dirty="0"/>
              <a:t>/pull the scripts via Git as they are continuously developed and updated. </a:t>
            </a:r>
          </a:p>
          <a:p>
            <a:r>
              <a:rPr lang="en-US" sz="1000" dirty="0"/>
              <a:t>3a: This allows for mixing/matching of relevant tools, increased versatility in analysis methods with the ability to pick the best tool for every part of the job, every time, rather than using only what has already been coded. Ability to implement analysis from intermediate points. </a:t>
            </a:r>
          </a:p>
          <a:p>
            <a:r>
              <a:rPr lang="en-US" sz="1000" dirty="0"/>
              <a:t>3b: Helps with readability of code and refactoring. Pre-processing steps usually have more variability in what needs to be done while secondary analysis steps are generally more consistent and predictable. </a:t>
            </a:r>
          </a:p>
        </p:txBody>
      </p:sp>
      <p:grpSp>
        <p:nvGrpSpPr>
          <p:cNvPr id="49" name="Group 48">
            <a:extLst>
              <a:ext uri="{FF2B5EF4-FFF2-40B4-BE49-F238E27FC236}">
                <a16:creationId xmlns:a16="http://schemas.microsoft.com/office/drawing/2014/main" id="{95F3AF14-875A-A7C0-ECAE-C2199788583D}"/>
              </a:ext>
            </a:extLst>
          </p:cNvPr>
          <p:cNvGrpSpPr/>
          <p:nvPr/>
        </p:nvGrpSpPr>
        <p:grpSpPr>
          <a:xfrm>
            <a:off x="7442200" y="1937005"/>
            <a:ext cx="4179386" cy="2133600"/>
            <a:chOff x="3631590" y="1215525"/>
            <a:chExt cx="8005379" cy="4208147"/>
          </a:xfrm>
        </p:grpSpPr>
        <p:grpSp>
          <p:nvGrpSpPr>
            <p:cNvPr id="5" name="Group 4">
              <a:extLst>
                <a:ext uri="{FF2B5EF4-FFF2-40B4-BE49-F238E27FC236}">
                  <a16:creationId xmlns:a16="http://schemas.microsoft.com/office/drawing/2014/main" id="{4048E1E2-A519-56AA-2E9D-CF18440D5C6E}"/>
                </a:ext>
              </a:extLst>
            </p:cNvPr>
            <p:cNvGrpSpPr/>
            <p:nvPr/>
          </p:nvGrpSpPr>
          <p:grpSpPr>
            <a:xfrm>
              <a:off x="3631590" y="1215525"/>
              <a:ext cx="8005379" cy="4208147"/>
              <a:chOff x="1534604" y="1702572"/>
              <a:chExt cx="8245500" cy="3945502"/>
            </a:xfrm>
          </p:grpSpPr>
          <p:sp>
            <p:nvSpPr>
              <p:cNvPr id="8" name="Magnetic Disk 7">
                <a:extLst>
                  <a:ext uri="{FF2B5EF4-FFF2-40B4-BE49-F238E27FC236}">
                    <a16:creationId xmlns:a16="http://schemas.microsoft.com/office/drawing/2014/main" id="{43A619F1-4092-412C-4EDF-235EA9FF98B0}"/>
                  </a:ext>
                </a:extLst>
              </p:cNvPr>
              <p:cNvSpPr/>
              <p:nvPr/>
            </p:nvSpPr>
            <p:spPr>
              <a:xfrm>
                <a:off x="4993420" y="1702572"/>
                <a:ext cx="1327868" cy="73947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Pluto</a:t>
                </a:r>
              </a:p>
            </p:txBody>
          </p:sp>
          <p:sp>
            <p:nvSpPr>
              <p:cNvPr id="9" name="Alternate Process 8">
                <a:extLst>
                  <a:ext uri="{FF2B5EF4-FFF2-40B4-BE49-F238E27FC236}">
                    <a16:creationId xmlns:a16="http://schemas.microsoft.com/office/drawing/2014/main" id="{6B0364E5-99CC-D846-5DDD-0AC69C5266F8}"/>
                  </a:ext>
                </a:extLst>
              </p:cNvPr>
              <p:cNvSpPr/>
              <p:nvPr/>
            </p:nvSpPr>
            <p:spPr>
              <a:xfrm>
                <a:off x="4778735" y="2959873"/>
                <a:ext cx="1757238" cy="938254"/>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Secondary Analysis</a:t>
                </a:r>
              </a:p>
            </p:txBody>
          </p:sp>
          <p:sp>
            <p:nvSpPr>
              <p:cNvPr id="11" name="Alternate Process 10">
                <a:extLst>
                  <a:ext uri="{FF2B5EF4-FFF2-40B4-BE49-F238E27FC236}">
                    <a16:creationId xmlns:a16="http://schemas.microsoft.com/office/drawing/2014/main" id="{11AD1C8D-8A29-DE45-A2E6-0AF7ACE14C9D}"/>
                  </a:ext>
                </a:extLst>
              </p:cNvPr>
              <p:cNvSpPr/>
              <p:nvPr/>
            </p:nvSpPr>
            <p:spPr>
              <a:xfrm>
                <a:off x="1534604" y="4709820"/>
                <a:ext cx="1757238" cy="938254"/>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Project</a:t>
                </a:r>
              </a:p>
            </p:txBody>
          </p:sp>
          <p:sp>
            <p:nvSpPr>
              <p:cNvPr id="12" name="Alternate Process 11">
                <a:extLst>
                  <a:ext uri="{FF2B5EF4-FFF2-40B4-BE49-F238E27FC236}">
                    <a16:creationId xmlns:a16="http://schemas.microsoft.com/office/drawing/2014/main" id="{39CC7949-0E70-9DE0-E67B-190D78F696F4}"/>
                  </a:ext>
                </a:extLst>
              </p:cNvPr>
              <p:cNvSpPr/>
              <p:nvPr/>
            </p:nvSpPr>
            <p:spPr>
              <a:xfrm>
                <a:off x="4778735" y="4708496"/>
                <a:ext cx="1757238" cy="938254"/>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Project</a:t>
                </a:r>
              </a:p>
            </p:txBody>
          </p:sp>
          <p:sp>
            <p:nvSpPr>
              <p:cNvPr id="13" name="Alternate Process 12">
                <a:extLst>
                  <a:ext uri="{FF2B5EF4-FFF2-40B4-BE49-F238E27FC236}">
                    <a16:creationId xmlns:a16="http://schemas.microsoft.com/office/drawing/2014/main" id="{EE4EBD06-1615-D4B5-6F35-0F7637888D9C}"/>
                  </a:ext>
                </a:extLst>
              </p:cNvPr>
              <p:cNvSpPr/>
              <p:nvPr/>
            </p:nvSpPr>
            <p:spPr>
              <a:xfrm>
                <a:off x="8022866" y="4708496"/>
                <a:ext cx="1757238" cy="938254"/>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Project</a:t>
                </a:r>
              </a:p>
            </p:txBody>
          </p:sp>
          <p:sp>
            <p:nvSpPr>
              <p:cNvPr id="15" name="Down Arrow 14">
                <a:extLst>
                  <a:ext uri="{FF2B5EF4-FFF2-40B4-BE49-F238E27FC236}">
                    <a16:creationId xmlns:a16="http://schemas.microsoft.com/office/drawing/2014/main" id="{B740AC85-97E9-D73A-9E7A-D740A025C91D}"/>
                  </a:ext>
                </a:extLst>
              </p:cNvPr>
              <p:cNvSpPr/>
              <p:nvPr/>
            </p:nvSpPr>
            <p:spPr>
              <a:xfrm>
                <a:off x="5572375" y="2442044"/>
                <a:ext cx="169958" cy="51782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Down Arrow 15">
                <a:extLst>
                  <a:ext uri="{FF2B5EF4-FFF2-40B4-BE49-F238E27FC236}">
                    <a16:creationId xmlns:a16="http://schemas.microsoft.com/office/drawing/2014/main" id="{CDF1CAA3-CFD4-3DA1-1517-14E48FC7973F}"/>
                  </a:ext>
                </a:extLst>
              </p:cNvPr>
              <p:cNvSpPr/>
              <p:nvPr/>
            </p:nvSpPr>
            <p:spPr>
              <a:xfrm>
                <a:off x="5572375" y="3898128"/>
                <a:ext cx="169958" cy="81036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Down Arrow 16">
                <a:extLst>
                  <a:ext uri="{FF2B5EF4-FFF2-40B4-BE49-F238E27FC236}">
                    <a16:creationId xmlns:a16="http://schemas.microsoft.com/office/drawing/2014/main" id="{196D3D80-49B3-22AC-3180-02F58FD9B8FD}"/>
                  </a:ext>
                </a:extLst>
              </p:cNvPr>
              <p:cNvSpPr/>
              <p:nvPr/>
            </p:nvSpPr>
            <p:spPr>
              <a:xfrm rot="3554244">
                <a:off x="3958288" y="3395017"/>
                <a:ext cx="154004" cy="181659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8" name="Down Arrow 17">
                <a:extLst>
                  <a:ext uri="{FF2B5EF4-FFF2-40B4-BE49-F238E27FC236}">
                    <a16:creationId xmlns:a16="http://schemas.microsoft.com/office/drawing/2014/main" id="{4BE48621-2CCC-C447-02E5-A5F5AB54869A}"/>
                  </a:ext>
                </a:extLst>
              </p:cNvPr>
              <p:cNvSpPr/>
              <p:nvPr/>
            </p:nvSpPr>
            <p:spPr>
              <a:xfrm rot="18002749">
                <a:off x="7207336" y="3385703"/>
                <a:ext cx="154004" cy="1816591"/>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46" name="Oval 45">
              <a:extLst>
                <a:ext uri="{FF2B5EF4-FFF2-40B4-BE49-F238E27FC236}">
                  <a16:creationId xmlns:a16="http://schemas.microsoft.com/office/drawing/2014/main" id="{A568EA15-F206-C8EB-C3B9-F0421A537EF8}"/>
                </a:ext>
              </a:extLst>
            </p:cNvPr>
            <p:cNvSpPr/>
            <p:nvPr/>
          </p:nvSpPr>
          <p:spPr>
            <a:xfrm>
              <a:off x="7255170" y="2166540"/>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solidFill>
                </a:rPr>
                <a:t>2</a:t>
              </a:r>
            </a:p>
          </p:txBody>
        </p:sp>
      </p:grpSp>
      <p:sp>
        <p:nvSpPr>
          <p:cNvPr id="50" name="Oval 49">
            <a:extLst>
              <a:ext uri="{FF2B5EF4-FFF2-40B4-BE49-F238E27FC236}">
                <a16:creationId xmlns:a16="http://schemas.microsoft.com/office/drawing/2014/main" id="{963740E0-F027-F29A-ECFA-8B9920AA6CBF}"/>
              </a:ext>
            </a:extLst>
          </p:cNvPr>
          <p:cNvSpPr/>
          <p:nvPr/>
        </p:nvSpPr>
        <p:spPr>
          <a:xfrm>
            <a:off x="202058" y="585133"/>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2</a:t>
            </a:r>
          </a:p>
        </p:txBody>
      </p:sp>
    </p:spTree>
    <p:extLst>
      <p:ext uri="{BB962C8B-B14F-4D97-AF65-F5344CB8AC3E}">
        <p14:creationId xmlns:p14="http://schemas.microsoft.com/office/powerpoint/2010/main" val="1538395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F13E08F-4C2F-B1D0-5AFD-6B39B8EAB1F2}"/>
              </a:ext>
            </a:extLst>
          </p:cNvPr>
          <p:cNvSpPr txBox="1"/>
          <p:nvPr/>
        </p:nvSpPr>
        <p:spPr>
          <a:xfrm>
            <a:off x="0" y="123570"/>
            <a:ext cx="2626938" cy="646331"/>
          </a:xfrm>
          <a:prstGeom prst="rect">
            <a:avLst/>
          </a:prstGeom>
          <a:noFill/>
        </p:spPr>
        <p:txBody>
          <a:bodyPr wrap="none" rtlCol="0">
            <a:spAutoFit/>
          </a:bodyPr>
          <a:lstStyle/>
          <a:p>
            <a:r>
              <a:rPr lang="en-US" dirty="0"/>
              <a:t>Script: HAdV_workflow.py</a:t>
            </a:r>
          </a:p>
          <a:p>
            <a:r>
              <a:rPr lang="en-US" dirty="0"/>
              <a:t>Function: map_reads</a:t>
            </a:r>
          </a:p>
        </p:txBody>
      </p:sp>
      <p:sp>
        <p:nvSpPr>
          <p:cNvPr id="11" name="Data 10">
            <a:extLst>
              <a:ext uri="{FF2B5EF4-FFF2-40B4-BE49-F238E27FC236}">
                <a16:creationId xmlns:a16="http://schemas.microsoft.com/office/drawing/2014/main" id="{EDB63D18-1C77-7F22-61AA-8C11413CFFB5}"/>
              </a:ext>
            </a:extLst>
          </p:cNvPr>
          <p:cNvSpPr/>
          <p:nvPr/>
        </p:nvSpPr>
        <p:spPr>
          <a:xfrm>
            <a:off x="2315933" y="530415"/>
            <a:ext cx="2512322" cy="510287"/>
          </a:xfrm>
          <a:prstGeom prst="flowChartInputOutpu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Input: I_number: str </a:t>
            </a:r>
          </a:p>
        </p:txBody>
      </p:sp>
      <p:sp>
        <p:nvSpPr>
          <p:cNvPr id="13" name="Alternate Process 12">
            <a:extLst>
              <a:ext uri="{FF2B5EF4-FFF2-40B4-BE49-F238E27FC236}">
                <a16:creationId xmlns:a16="http://schemas.microsoft.com/office/drawing/2014/main" id="{081C3E36-CD4E-CFAA-E65E-F1E1869D98E3}"/>
              </a:ext>
            </a:extLst>
          </p:cNvPr>
          <p:cNvSpPr/>
          <p:nvPr/>
        </p:nvSpPr>
        <p:spPr>
          <a:xfrm>
            <a:off x="1870031" y="1367068"/>
            <a:ext cx="3093126" cy="862086"/>
          </a:xfrm>
          <a:prstGeom prst="flowChartAlternateProcess">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000" b="1" dirty="0"/>
              <a:t>Pre-processing 1</a:t>
            </a:r>
          </a:p>
          <a:p>
            <a:pPr marL="228600" indent="-228600">
              <a:buAutoNum type="arabicParenR"/>
            </a:pPr>
            <a:r>
              <a:rPr lang="en-US" sz="1000" dirty="0"/>
              <a:t>Creates directory for input to house sample files.</a:t>
            </a:r>
          </a:p>
          <a:p>
            <a:pPr marL="228600" indent="-228600">
              <a:buAutoNum type="arabicParenR"/>
            </a:pPr>
            <a:r>
              <a:rPr lang="en-US" sz="1000" dirty="0"/>
              <a:t>Searches fastq folder within directory, generates lists of R1 and R2 files.</a:t>
            </a:r>
          </a:p>
          <a:p>
            <a:pPr marL="228600" indent="-228600">
              <a:buAutoNum type="arabicParenR"/>
            </a:pPr>
            <a:endParaRPr lang="en-US" sz="1000" dirty="0"/>
          </a:p>
        </p:txBody>
      </p:sp>
      <p:sp>
        <p:nvSpPr>
          <p:cNvPr id="14" name="Alternate Process 13">
            <a:extLst>
              <a:ext uri="{FF2B5EF4-FFF2-40B4-BE49-F238E27FC236}">
                <a16:creationId xmlns:a16="http://schemas.microsoft.com/office/drawing/2014/main" id="{02E5A529-8B2F-5978-0C92-4AE18E906D93}"/>
              </a:ext>
            </a:extLst>
          </p:cNvPr>
          <p:cNvSpPr/>
          <p:nvPr/>
        </p:nvSpPr>
        <p:spPr>
          <a:xfrm>
            <a:off x="774688" y="2555520"/>
            <a:ext cx="5594815" cy="4126117"/>
          </a:xfrm>
          <a:prstGeom prst="flowChartAlternateProcess">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000" b="1" dirty="0"/>
              <a:t>QC</a:t>
            </a:r>
          </a:p>
          <a:p>
            <a:r>
              <a:rPr lang="en-US" sz="1000" dirty="0"/>
              <a:t>Trim galore with the following options:</a:t>
            </a:r>
          </a:p>
          <a:p>
            <a:r>
              <a:rPr lang="en-US" sz="1000" dirty="0"/>
              <a:t>-j 128 : Cores to be used set to 128</a:t>
            </a:r>
          </a:p>
          <a:p>
            <a:r>
              <a:rPr lang="en-US" sz="1000" dirty="0"/>
              <a:t>--paired : Flag to indicate input reads are paired-end reads</a:t>
            </a:r>
          </a:p>
          <a:p>
            <a:r>
              <a:rPr lang="en-US" sz="1000" dirty="0"/>
              <a:t>--output_dir : Flag to specify output directory (default is current directory).</a:t>
            </a:r>
          </a:p>
          <a:p>
            <a:r>
              <a:rPr lang="en-US" sz="1000" dirty="0"/>
              <a:t>1&gt;&gt; : STDOUT appended to I_num.log.txt file.</a:t>
            </a:r>
          </a:p>
          <a:p>
            <a:endParaRPr lang="en-US" sz="1000" dirty="0">
              <a:solidFill>
                <a:srgbClr val="FF0000"/>
              </a:solidFill>
            </a:endParaRPr>
          </a:p>
          <a:p>
            <a:r>
              <a:rPr lang="en-US" sz="1000" dirty="0">
                <a:solidFill>
                  <a:schemeClr val="accent5"/>
                </a:solidFill>
              </a:rPr>
              <a:t>Based on assumption that only “Default: ON” flags are automatically included during execution. </a:t>
            </a:r>
          </a:p>
          <a:p>
            <a:r>
              <a:rPr lang="en-US" sz="1000" dirty="0">
                <a:solidFill>
                  <a:schemeClr val="accent5"/>
                </a:solidFill>
              </a:rPr>
              <a:t>--nextera : specify adapter sequence to be trimmed. Don’t want to rely on auto detect.</a:t>
            </a:r>
          </a:p>
          <a:p>
            <a:r>
              <a:rPr lang="en-US" sz="1000" dirty="0">
                <a:solidFill>
                  <a:schemeClr val="accent5"/>
                </a:solidFill>
              </a:rPr>
              <a:t>-e 0.01 : Maximum allowed error rate. Default is set to 0.1. I don’t think 10% is a good default threshold.</a:t>
            </a:r>
          </a:p>
          <a:p>
            <a:r>
              <a:rPr lang="en-US" sz="1000" dirty="0">
                <a:solidFill>
                  <a:schemeClr val="accent5"/>
                </a:solidFill>
              </a:rPr>
              <a:t>-q 20 : Flag  for quality trimming. Default Phred score set to 20.</a:t>
            </a:r>
            <a:endParaRPr lang="en-US" sz="1000" dirty="0"/>
          </a:p>
          <a:p>
            <a:r>
              <a:rPr lang="en-US" sz="1000" dirty="0">
                <a:solidFill>
                  <a:schemeClr val="accent5"/>
                </a:solidFill>
              </a:rPr>
              <a:t>-phred33 : used in conjunction with -q flag to specify ASIIC+33 encoding. Default: ON</a:t>
            </a:r>
          </a:p>
          <a:p>
            <a:r>
              <a:rPr lang="en-US" sz="1000" dirty="0">
                <a:solidFill>
                  <a:schemeClr val="accent5"/>
                </a:solidFill>
              </a:rPr>
              <a:t>--stringency 1: Overlap with adapter sequence required to trim a sequence. Default 1. </a:t>
            </a:r>
          </a:p>
          <a:p>
            <a:r>
              <a:rPr lang="en-US" sz="1000" dirty="0">
                <a:solidFill>
                  <a:schemeClr val="accent5"/>
                </a:solidFill>
              </a:rPr>
              <a:t>--length 20: Discard reads that become shorter than length INT because of either quality or adapter trimming. A value of 0 effectively disables this behavior. </a:t>
            </a:r>
          </a:p>
          <a:p>
            <a:r>
              <a:rPr lang="en-US" sz="1000" dirty="0">
                <a:solidFill>
                  <a:schemeClr val="accent5"/>
                </a:solidFill>
              </a:rPr>
              <a:t>-fastqc : run FastQC in the default mode on the Fastq file once trimming is complete. </a:t>
            </a:r>
          </a:p>
          <a:p>
            <a:r>
              <a:rPr lang="en-US" sz="1000" dirty="0">
                <a:solidFill>
                  <a:schemeClr val="accent5"/>
                </a:solidFill>
              </a:rPr>
              <a:t>--</a:t>
            </a:r>
            <a:r>
              <a:rPr lang="en-US" sz="1000" dirty="0" err="1">
                <a:solidFill>
                  <a:schemeClr val="accent5"/>
                </a:solidFill>
              </a:rPr>
              <a:t>fastqc_args</a:t>
            </a:r>
            <a:r>
              <a:rPr lang="en-US" sz="1000" dirty="0">
                <a:solidFill>
                  <a:schemeClr val="accent5"/>
                </a:solidFill>
              </a:rPr>
              <a:t> “&lt;ARGS&gt;” :  Pass extra arguments to FastQC. Multiple arguments must be in the form arg1 arg2</a:t>
            </a:r>
            <a:br>
              <a:rPr lang="en-US" sz="1000" dirty="0">
                <a:solidFill>
                  <a:schemeClr val="accent5"/>
                </a:solidFill>
              </a:rPr>
            </a:br>
            <a:r>
              <a:rPr lang="en-US" sz="1000" dirty="0">
                <a:solidFill>
                  <a:schemeClr val="accent5"/>
                </a:solidFill>
              </a:rPr>
              <a:t>--</a:t>
            </a:r>
            <a:r>
              <a:rPr lang="en-US" sz="1000" dirty="0" err="1">
                <a:solidFill>
                  <a:schemeClr val="accent5"/>
                </a:solidFill>
              </a:rPr>
              <a:t>max_n</a:t>
            </a:r>
            <a:r>
              <a:rPr lang="en-US" sz="1000" dirty="0">
                <a:solidFill>
                  <a:schemeClr val="accent5"/>
                </a:solidFill>
              </a:rPr>
              <a:t> 1 : The total number of Ns (as INT) a read may contain before removal. </a:t>
            </a:r>
          </a:p>
          <a:p>
            <a:r>
              <a:rPr lang="en-US" sz="1000" dirty="0">
                <a:solidFill>
                  <a:schemeClr val="accent5"/>
                </a:solidFill>
              </a:rPr>
              <a:t>--trim-n : Removes Ns from eithers ide of the read.</a:t>
            </a:r>
          </a:p>
          <a:p>
            <a:r>
              <a:rPr lang="en-US" sz="1000" dirty="0">
                <a:solidFill>
                  <a:schemeClr val="accent5"/>
                </a:solidFill>
              </a:rPr>
              <a:t>--2colour: Quality trimming specific to illumine 2 color chem. Helps correct for high quality </a:t>
            </a:r>
            <a:r>
              <a:rPr lang="en-US" sz="1000">
                <a:solidFill>
                  <a:schemeClr val="accent5"/>
                </a:solidFill>
              </a:rPr>
              <a:t>G-overcalling.</a:t>
            </a:r>
            <a:endParaRPr lang="en-US" sz="1000" dirty="0">
              <a:solidFill>
                <a:schemeClr val="accent5"/>
              </a:solidFill>
            </a:endParaRPr>
          </a:p>
        </p:txBody>
      </p:sp>
      <p:sp>
        <p:nvSpPr>
          <p:cNvPr id="18" name="Alternate Process 17">
            <a:extLst>
              <a:ext uri="{FF2B5EF4-FFF2-40B4-BE49-F238E27FC236}">
                <a16:creationId xmlns:a16="http://schemas.microsoft.com/office/drawing/2014/main" id="{3427FD80-6B26-A8C0-2117-1FD09AC60C84}"/>
              </a:ext>
            </a:extLst>
          </p:cNvPr>
          <p:cNvSpPr/>
          <p:nvPr/>
        </p:nvSpPr>
        <p:spPr>
          <a:xfrm>
            <a:off x="7105452" y="222357"/>
            <a:ext cx="3688041" cy="678841"/>
          </a:xfrm>
          <a:prstGeom prst="flowChartAlternateProcess">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000" b="1" dirty="0"/>
              <a:t>Pre-processing 2</a:t>
            </a:r>
          </a:p>
          <a:p>
            <a:pPr marL="228600" indent="-228600">
              <a:buAutoNum type="arabicParenR"/>
            </a:pPr>
            <a:r>
              <a:rPr lang="en-US" sz="1000" dirty="0"/>
              <a:t>Searches current directory, generates lists of trimmed R1 and R2 files.</a:t>
            </a:r>
          </a:p>
          <a:p>
            <a:pPr marL="228600" indent="-228600">
              <a:buAutoNum type="arabicParenR"/>
            </a:pPr>
            <a:endParaRPr lang="en-US" sz="1000" dirty="0"/>
          </a:p>
        </p:txBody>
      </p:sp>
      <p:sp>
        <p:nvSpPr>
          <p:cNvPr id="19" name="Alternate Process 18">
            <a:extLst>
              <a:ext uri="{FF2B5EF4-FFF2-40B4-BE49-F238E27FC236}">
                <a16:creationId xmlns:a16="http://schemas.microsoft.com/office/drawing/2014/main" id="{864CF7EB-26FF-C091-91D9-CDD47D7F4EDA}"/>
              </a:ext>
            </a:extLst>
          </p:cNvPr>
          <p:cNvSpPr/>
          <p:nvPr/>
        </p:nvSpPr>
        <p:spPr>
          <a:xfrm>
            <a:off x="7105452" y="1072268"/>
            <a:ext cx="3688042" cy="1491700"/>
          </a:xfrm>
          <a:prstGeom prst="flowChartAlternateProcess">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000" b="1" dirty="0"/>
              <a:t>Mapping</a:t>
            </a:r>
          </a:p>
          <a:p>
            <a:r>
              <a:rPr lang="en-US" sz="1000" dirty="0"/>
              <a:t>bwa mem with the following options:</a:t>
            </a:r>
          </a:p>
          <a:p>
            <a:r>
              <a:rPr lang="en-US" sz="1000" dirty="0"/>
              <a:t>-t 128 : Threads to be used set to 128</a:t>
            </a:r>
          </a:p>
          <a:p>
            <a:r>
              <a:rPr lang="en-US" sz="1000" dirty="0"/>
              <a:t>2&gt;&gt; : STDERR appended to I_num.log.txt file.</a:t>
            </a:r>
          </a:p>
          <a:p>
            <a:r>
              <a:rPr lang="en-US" sz="1000" dirty="0"/>
              <a:t> </a:t>
            </a:r>
          </a:p>
          <a:p>
            <a:r>
              <a:rPr lang="en-US" sz="1000" dirty="0">
                <a:solidFill>
                  <a:schemeClr val="accent5"/>
                </a:solidFill>
              </a:rPr>
              <a:t>Bowtie2 might perform better for reads longer than 70-100bp.</a:t>
            </a:r>
          </a:p>
          <a:p>
            <a:endParaRPr lang="en-US" sz="1000" dirty="0"/>
          </a:p>
        </p:txBody>
      </p:sp>
      <p:sp>
        <p:nvSpPr>
          <p:cNvPr id="20" name="Alternate Process 19">
            <a:extLst>
              <a:ext uri="{FF2B5EF4-FFF2-40B4-BE49-F238E27FC236}">
                <a16:creationId xmlns:a16="http://schemas.microsoft.com/office/drawing/2014/main" id="{2D87531F-AC82-DCB9-1F01-01D5926FDD4B}"/>
              </a:ext>
            </a:extLst>
          </p:cNvPr>
          <p:cNvSpPr/>
          <p:nvPr/>
        </p:nvSpPr>
        <p:spPr>
          <a:xfrm>
            <a:off x="7105454" y="2735038"/>
            <a:ext cx="3688040" cy="1675225"/>
          </a:xfrm>
          <a:prstGeom prst="flowChartAlternateProcess">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000" b="1" dirty="0">
                <a:solidFill>
                  <a:schemeClr val="tx1"/>
                </a:solidFill>
              </a:rPr>
              <a:t>Extracting mapped reads</a:t>
            </a:r>
          </a:p>
          <a:p>
            <a:r>
              <a:rPr lang="en-US" sz="1000" dirty="0">
                <a:solidFill>
                  <a:schemeClr val="tx1"/>
                </a:solidFill>
              </a:rPr>
              <a:t>Samtools sort/view with the following options:</a:t>
            </a:r>
          </a:p>
          <a:p>
            <a:r>
              <a:rPr lang="en-US" sz="1000" dirty="0">
                <a:solidFill>
                  <a:schemeClr val="tx1"/>
                </a:solidFill>
              </a:rPr>
              <a:t>Sort:</a:t>
            </a:r>
          </a:p>
          <a:p>
            <a:r>
              <a:rPr lang="en-US" sz="1000" dirty="0">
                <a:solidFill>
                  <a:schemeClr val="tx1"/>
                </a:solidFill>
              </a:rPr>
              <a:t>--threads 128 : Threads to be used set to 128</a:t>
            </a:r>
          </a:p>
          <a:p>
            <a:r>
              <a:rPr lang="en-US" sz="1000" dirty="0">
                <a:solidFill>
                  <a:schemeClr val="tx1"/>
                </a:solidFill>
              </a:rPr>
              <a:t>| : pipe into</a:t>
            </a:r>
          </a:p>
          <a:p>
            <a:r>
              <a:rPr lang="en-US" sz="1000" dirty="0">
                <a:solidFill>
                  <a:schemeClr val="tx1"/>
                </a:solidFill>
              </a:rPr>
              <a:t>View:</a:t>
            </a:r>
          </a:p>
          <a:p>
            <a:r>
              <a:rPr lang="en-US" sz="1000" dirty="0">
                <a:solidFill>
                  <a:schemeClr val="tx1"/>
                </a:solidFill>
              </a:rPr>
              <a:t>--threads 128: Threads to be used set to 128</a:t>
            </a:r>
          </a:p>
          <a:p>
            <a:r>
              <a:rPr lang="en-US" sz="1000" dirty="0">
                <a:solidFill>
                  <a:schemeClr val="tx1"/>
                </a:solidFill>
              </a:rPr>
              <a:t>-F 4 :  exclude int flag from output.  </a:t>
            </a:r>
            <a:r>
              <a:rPr lang="en-US" sz="1000" dirty="0">
                <a:solidFill>
                  <a:schemeClr val="accent5"/>
                </a:solidFill>
              </a:rPr>
              <a:t>Of the impression FLAG needs to be </a:t>
            </a:r>
            <a:r>
              <a:rPr lang="en-US" sz="1000">
                <a:solidFill>
                  <a:schemeClr val="accent5"/>
                </a:solidFill>
              </a:rPr>
              <a:t>in one </a:t>
            </a:r>
            <a:r>
              <a:rPr lang="en-US" sz="1000" dirty="0">
                <a:solidFill>
                  <a:schemeClr val="accent5"/>
                </a:solidFill>
              </a:rPr>
              <a:t>of the following formats “0x4”, “04”, or “.4”.</a:t>
            </a:r>
            <a:endParaRPr lang="en-US" sz="1000" dirty="0">
              <a:solidFill>
                <a:schemeClr val="tx1"/>
              </a:solidFill>
            </a:endParaRPr>
          </a:p>
          <a:p>
            <a:endParaRPr lang="en-US" sz="1000" dirty="0"/>
          </a:p>
        </p:txBody>
      </p:sp>
      <p:sp>
        <p:nvSpPr>
          <p:cNvPr id="21" name="Alternate Process 20">
            <a:extLst>
              <a:ext uri="{FF2B5EF4-FFF2-40B4-BE49-F238E27FC236}">
                <a16:creationId xmlns:a16="http://schemas.microsoft.com/office/drawing/2014/main" id="{30ED5E5A-5A4A-BDBE-F881-5E38C853BFCD}"/>
              </a:ext>
            </a:extLst>
          </p:cNvPr>
          <p:cNvSpPr/>
          <p:nvPr/>
        </p:nvSpPr>
        <p:spPr>
          <a:xfrm>
            <a:off x="7105454" y="4580498"/>
            <a:ext cx="3688040" cy="967619"/>
          </a:xfrm>
          <a:prstGeom prst="flowChartAlternateProcess">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000" b="1" dirty="0">
                <a:solidFill>
                  <a:schemeClr val="tx1"/>
                </a:solidFill>
              </a:rPr>
              <a:t>Indexing extracted mapped reads</a:t>
            </a:r>
          </a:p>
          <a:p>
            <a:r>
              <a:rPr lang="en-US" sz="1000" dirty="0">
                <a:solidFill>
                  <a:schemeClr val="tx1"/>
                </a:solidFill>
              </a:rPr>
              <a:t>Samtools index with the following options:</a:t>
            </a:r>
          </a:p>
          <a:p>
            <a:r>
              <a:rPr lang="en-US" sz="1000" dirty="0"/>
              <a:t>-@ 128 : Number of I/O compression threads to be used in addition to main thread.</a:t>
            </a:r>
          </a:p>
          <a:p>
            <a:r>
              <a:rPr lang="en-US" sz="1000" dirty="0"/>
              <a:t>-b : included by default when no format options are used. Outputs BAI index file. </a:t>
            </a:r>
          </a:p>
        </p:txBody>
      </p:sp>
      <p:sp>
        <p:nvSpPr>
          <p:cNvPr id="22" name="Alternate Process 21">
            <a:extLst>
              <a:ext uri="{FF2B5EF4-FFF2-40B4-BE49-F238E27FC236}">
                <a16:creationId xmlns:a16="http://schemas.microsoft.com/office/drawing/2014/main" id="{D66E1115-98AC-D1FD-2791-7040C8EBD1EB}"/>
              </a:ext>
            </a:extLst>
          </p:cNvPr>
          <p:cNvSpPr/>
          <p:nvPr/>
        </p:nvSpPr>
        <p:spPr>
          <a:xfrm>
            <a:off x="7105454" y="5718352"/>
            <a:ext cx="3688040" cy="967619"/>
          </a:xfrm>
          <a:prstGeom prst="flowChartAlternateProcess">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000" b="1" dirty="0">
                <a:solidFill>
                  <a:schemeClr val="tx1"/>
                </a:solidFill>
              </a:rPr>
              <a:t>Consensus file generation</a:t>
            </a:r>
          </a:p>
          <a:p>
            <a:r>
              <a:rPr lang="en-US" sz="1000" dirty="0">
                <a:solidFill>
                  <a:schemeClr val="tx1"/>
                </a:solidFill>
              </a:rPr>
              <a:t>Samtools consensus with the following options:</a:t>
            </a:r>
          </a:p>
          <a:p>
            <a:r>
              <a:rPr lang="en-US" sz="1000" dirty="0"/>
              <a:t>-a : </a:t>
            </a:r>
            <a:r>
              <a:rPr lang="en-US" sz="1000" b="0" i="0" dirty="0">
                <a:solidFill>
                  <a:srgbClr val="333333"/>
                </a:solidFill>
                <a:effectLst/>
              </a:rPr>
              <a:t>Outputs all bases, from start to end of reference, even when the aligned data does not extend to the ends. This is most useful for construction of a full length reference sequence.</a:t>
            </a:r>
            <a:endParaRPr lang="en-US" sz="1000" dirty="0"/>
          </a:p>
        </p:txBody>
      </p:sp>
      <p:sp>
        <p:nvSpPr>
          <p:cNvPr id="27" name="Down Arrow 26">
            <a:extLst>
              <a:ext uri="{FF2B5EF4-FFF2-40B4-BE49-F238E27FC236}">
                <a16:creationId xmlns:a16="http://schemas.microsoft.com/office/drawing/2014/main" id="{5D4D8AEB-B341-9F17-104D-565083AF0CA2}"/>
              </a:ext>
            </a:extLst>
          </p:cNvPr>
          <p:cNvSpPr/>
          <p:nvPr/>
        </p:nvSpPr>
        <p:spPr>
          <a:xfrm flipH="1">
            <a:off x="3462313" y="1040702"/>
            <a:ext cx="88961" cy="3263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94CC9424-DC4F-B2B8-16B0-54615018940B}"/>
              </a:ext>
            </a:extLst>
          </p:cNvPr>
          <p:cNvSpPr/>
          <p:nvPr/>
        </p:nvSpPr>
        <p:spPr>
          <a:xfrm flipH="1">
            <a:off x="3462313" y="2229154"/>
            <a:ext cx="88961" cy="3263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0AFBE809-FA7C-0ACA-55D0-4CD5D54CD86A}"/>
              </a:ext>
            </a:extLst>
          </p:cNvPr>
          <p:cNvSpPr/>
          <p:nvPr/>
        </p:nvSpPr>
        <p:spPr>
          <a:xfrm flipH="1">
            <a:off x="8949471" y="901198"/>
            <a:ext cx="88961" cy="1702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6C4DA052-CE7B-256C-46AE-18C634E7FEBE}"/>
              </a:ext>
            </a:extLst>
          </p:cNvPr>
          <p:cNvSpPr/>
          <p:nvPr/>
        </p:nvSpPr>
        <p:spPr>
          <a:xfrm flipH="1">
            <a:off x="8949471" y="2563507"/>
            <a:ext cx="88961" cy="1702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A39AF0A5-2337-B78D-EE16-92599663D463}"/>
              </a:ext>
            </a:extLst>
          </p:cNvPr>
          <p:cNvSpPr/>
          <p:nvPr/>
        </p:nvSpPr>
        <p:spPr>
          <a:xfrm flipH="1">
            <a:off x="8949471" y="4410263"/>
            <a:ext cx="88961" cy="1702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8449BED2-C7DB-4A73-2531-65A9B6BCA2B5}"/>
              </a:ext>
            </a:extLst>
          </p:cNvPr>
          <p:cNvSpPr/>
          <p:nvPr/>
        </p:nvSpPr>
        <p:spPr>
          <a:xfrm flipH="1">
            <a:off x="8949471" y="5548117"/>
            <a:ext cx="88961" cy="1702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F8BEAAED-5CBB-FFB8-6830-FAFD12746E59}"/>
              </a:ext>
            </a:extLst>
          </p:cNvPr>
          <p:cNvSpPr/>
          <p:nvPr/>
        </p:nvSpPr>
        <p:spPr>
          <a:xfrm flipH="1">
            <a:off x="3462311" y="6681637"/>
            <a:ext cx="109782" cy="1505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C817BCB4-37A8-FF08-8D47-B6898559061D}"/>
              </a:ext>
            </a:extLst>
          </p:cNvPr>
          <p:cNvSpPr/>
          <p:nvPr/>
        </p:nvSpPr>
        <p:spPr>
          <a:xfrm flipH="1">
            <a:off x="8949471" y="38452"/>
            <a:ext cx="88961" cy="1702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404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97B0D-D430-4078-FA1A-46C15D00061F}"/>
              </a:ext>
            </a:extLst>
          </p:cNvPr>
          <p:cNvPicPr>
            <a:picLocks noChangeAspect="1"/>
          </p:cNvPicPr>
          <p:nvPr/>
        </p:nvPicPr>
        <p:blipFill>
          <a:blip r:embed="rId2"/>
          <a:stretch>
            <a:fillRect/>
          </a:stretch>
        </p:blipFill>
        <p:spPr>
          <a:xfrm>
            <a:off x="684523" y="1080799"/>
            <a:ext cx="10822954" cy="3292419"/>
          </a:xfrm>
          <a:prstGeom prst="rect">
            <a:avLst/>
          </a:prstGeom>
        </p:spPr>
      </p:pic>
      <p:sp>
        <p:nvSpPr>
          <p:cNvPr id="3" name="TextBox 2">
            <a:extLst>
              <a:ext uri="{FF2B5EF4-FFF2-40B4-BE49-F238E27FC236}">
                <a16:creationId xmlns:a16="http://schemas.microsoft.com/office/drawing/2014/main" id="{53A84BF5-8F50-CEBB-B331-F9575DF118D6}"/>
              </a:ext>
            </a:extLst>
          </p:cNvPr>
          <p:cNvSpPr txBox="1"/>
          <p:nvPr/>
        </p:nvSpPr>
        <p:spPr>
          <a:xfrm>
            <a:off x="588396" y="4923988"/>
            <a:ext cx="10448014" cy="1323439"/>
          </a:xfrm>
          <a:prstGeom prst="rect">
            <a:avLst/>
          </a:prstGeom>
          <a:noFill/>
        </p:spPr>
        <p:txBody>
          <a:bodyPr wrap="square" rtlCol="0">
            <a:spAutoFit/>
          </a:bodyPr>
          <a:lstStyle/>
          <a:p>
            <a:r>
              <a:rPr lang="en-US" sz="1200" b="1" dirty="0"/>
              <a:t>Suggested updates:</a:t>
            </a:r>
          </a:p>
          <a:p>
            <a:r>
              <a:rPr lang="en-US" sz="1000" dirty="0"/>
              <a:t>Code</a:t>
            </a:r>
          </a:p>
          <a:p>
            <a:pPr marL="171450" indent="-171450">
              <a:buFont typeface="Arial" panose="020B0604020202020204" pitchFamily="34" charset="0"/>
              <a:buChar char="•"/>
            </a:pPr>
            <a:r>
              <a:rPr lang="en-US" sz="1000" dirty="0"/>
              <a:t>Splitting the function into smaller, more specific functions. i.e. Differentiating between bioinformatics tools and pre-processing.  </a:t>
            </a:r>
          </a:p>
          <a:p>
            <a:r>
              <a:rPr lang="en-US" sz="1000" dirty="0"/>
              <a:t>Formatting</a:t>
            </a:r>
          </a:p>
          <a:p>
            <a:pPr marL="171450" indent="-171450">
              <a:buFont typeface="Arial" panose="020B0604020202020204" pitchFamily="34" charset="0"/>
              <a:buChar char="•"/>
            </a:pPr>
            <a:r>
              <a:rPr lang="en-US" sz="1000" dirty="0"/>
              <a:t>Improve readability by using f string formatting (python 3.6+, current gold standard) instead of % string formatting for string concatenation. </a:t>
            </a:r>
          </a:p>
          <a:p>
            <a:pPr marL="171450" indent="-171450">
              <a:buFont typeface="Arial" panose="020B0604020202020204" pitchFamily="34" charset="0"/>
              <a:buChar char="•"/>
            </a:pPr>
            <a:endParaRPr lang="en-US" sz="1000" dirty="0"/>
          </a:p>
          <a:p>
            <a:endParaRPr lang="en-US" dirty="0"/>
          </a:p>
        </p:txBody>
      </p:sp>
      <p:sp>
        <p:nvSpPr>
          <p:cNvPr id="6" name="TextBox 5">
            <a:extLst>
              <a:ext uri="{FF2B5EF4-FFF2-40B4-BE49-F238E27FC236}">
                <a16:creationId xmlns:a16="http://schemas.microsoft.com/office/drawing/2014/main" id="{C54912F5-453B-EF8C-70B6-69920F59DF78}"/>
              </a:ext>
            </a:extLst>
          </p:cNvPr>
          <p:cNvSpPr txBox="1"/>
          <p:nvPr/>
        </p:nvSpPr>
        <p:spPr>
          <a:xfrm>
            <a:off x="0" y="123570"/>
            <a:ext cx="5243936" cy="369332"/>
          </a:xfrm>
          <a:prstGeom prst="rect">
            <a:avLst/>
          </a:prstGeom>
          <a:noFill/>
        </p:spPr>
        <p:txBody>
          <a:bodyPr wrap="none" rtlCol="0">
            <a:spAutoFit/>
          </a:bodyPr>
          <a:lstStyle/>
          <a:p>
            <a:r>
              <a:rPr lang="en-US" dirty="0"/>
              <a:t>NGS workflow update proposition: Secondary analysis</a:t>
            </a:r>
          </a:p>
        </p:txBody>
      </p:sp>
    </p:spTree>
    <p:extLst>
      <p:ext uri="{BB962C8B-B14F-4D97-AF65-F5344CB8AC3E}">
        <p14:creationId xmlns:p14="http://schemas.microsoft.com/office/powerpoint/2010/main" val="3382513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D9014C-0A16-1C64-A2E7-79F3746B4341}"/>
              </a:ext>
            </a:extLst>
          </p:cNvPr>
          <p:cNvSpPr txBox="1"/>
          <p:nvPr/>
        </p:nvSpPr>
        <p:spPr>
          <a:xfrm>
            <a:off x="0" y="123570"/>
            <a:ext cx="11323228" cy="369332"/>
          </a:xfrm>
          <a:prstGeom prst="rect">
            <a:avLst/>
          </a:prstGeom>
          <a:noFill/>
        </p:spPr>
        <p:txBody>
          <a:bodyPr wrap="none" rtlCol="0">
            <a:spAutoFit/>
          </a:bodyPr>
          <a:lstStyle/>
          <a:p>
            <a:r>
              <a:rPr lang="en-US" dirty="0"/>
              <a:t>Secondary analysis</a:t>
            </a:r>
            <a:r>
              <a:rPr lang="en-US" sz="1200" dirty="0"/>
              <a:t>: </a:t>
            </a:r>
            <a:r>
              <a:rPr lang="en-US" sz="1600" baseline="30000" dirty="0"/>
              <a:t>1</a:t>
            </a:r>
            <a:r>
              <a:rPr lang="en-US" sz="1600" dirty="0"/>
              <a:t>All the bioinformatics tools used for secondary analysis will be coded as functions within a single master script. </a:t>
            </a:r>
          </a:p>
        </p:txBody>
      </p:sp>
      <p:pic>
        <p:nvPicPr>
          <p:cNvPr id="5" name="Picture 4">
            <a:extLst>
              <a:ext uri="{FF2B5EF4-FFF2-40B4-BE49-F238E27FC236}">
                <a16:creationId xmlns:a16="http://schemas.microsoft.com/office/drawing/2014/main" id="{6C06AC85-627B-28E6-BD7F-4C5AC9493D6A}"/>
              </a:ext>
            </a:extLst>
          </p:cNvPr>
          <p:cNvPicPr>
            <a:picLocks noChangeAspect="1"/>
          </p:cNvPicPr>
          <p:nvPr/>
        </p:nvPicPr>
        <p:blipFill>
          <a:blip r:embed="rId2"/>
          <a:stretch>
            <a:fillRect/>
          </a:stretch>
        </p:blipFill>
        <p:spPr>
          <a:xfrm>
            <a:off x="343985" y="586502"/>
            <a:ext cx="7009950" cy="3537312"/>
          </a:xfrm>
          <a:prstGeom prst="rect">
            <a:avLst/>
          </a:prstGeom>
        </p:spPr>
      </p:pic>
      <p:sp>
        <p:nvSpPr>
          <p:cNvPr id="7" name="TextBox 6">
            <a:extLst>
              <a:ext uri="{FF2B5EF4-FFF2-40B4-BE49-F238E27FC236}">
                <a16:creationId xmlns:a16="http://schemas.microsoft.com/office/drawing/2014/main" id="{8C2B629F-D0E2-1118-2745-98A44E88939F}"/>
              </a:ext>
            </a:extLst>
          </p:cNvPr>
          <p:cNvSpPr txBox="1"/>
          <p:nvPr/>
        </p:nvSpPr>
        <p:spPr>
          <a:xfrm>
            <a:off x="588396" y="4923988"/>
            <a:ext cx="10448014" cy="1138773"/>
          </a:xfrm>
          <a:prstGeom prst="rect">
            <a:avLst/>
          </a:prstGeom>
          <a:noFill/>
        </p:spPr>
        <p:txBody>
          <a:bodyPr wrap="square" rtlCol="0">
            <a:spAutoFit/>
          </a:bodyPr>
          <a:lstStyle/>
          <a:p>
            <a:r>
              <a:rPr lang="en-US" sz="1000" dirty="0"/>
              <a:t>The bioinformatics_tool.py screenshot displays pseudocode template of the master bioinformatics tool script.</a:t>
            </a:r>
          </a:p>
          <a:p>
            <a:endParaRPr lang="en-US" sz="1000" dirty="0"/>
          </a:p>
          <a:p>
            <a:endParaRPr lang="en-US" sz="1000" dirty="0"/>
          </a:p>
          <a:p>
            <a:r>
              <a:rPr lang="en-US" sz="1000" dirty="0"/>
              <a:t>The functions with the tool script can be imported into any new_project.py script via syntax “from &lt;</a:t>
            </a:r>
            <a:r>
              <a:rPr lang="en-US" sz="1000" dirty="0" err="1"/>
              <a:t>import_target_script.py</a:t>
            </a:r>
            <a:r>
              <a:rPr lang="en-US" sz="1000" dirty="0"/>
              <a:t>&gt; import &lt;</a:t>
            </a:r>
            <a:r>
              <a:rPr lang="en-US" sz="1000" dirty="0" err="1"/>
              <a:t>name_of_function</a:t>
            </a:r>
            <a:r>
              <a:rPr lang="en-US" sz="1000" dirty="0"/>
              <a:t>&gt; or &lt;*&gt; to import all functions. </a:t>
            </a:r>
          </a:p>
          <a:p>
            <a:r>
              <a:rPr lang="en-US" sz="1000" dirty="0"/>
              <a:t> </a:t>
            </a:r>
          </a:p>
          <a:p>
            <a:endParaRPr lang="en-US" dirty="0"/>
          </a:p>
        </p:txBody>
      </p:sp>
      <p:pic>
        <p:nvPicPr>
          <p:cNvPr id="8" name="Picture 7">
            <a:extLst>
              <a:ext uri="{FF2B5EF4-FFF2-40B4-BE49-F238E27FC236}">
                <a16:creationId xmlns:a16="http://schemas.microsoft.com/office/drawing/2014/main" id="{0117E473-EF32-94E6-2644-99BBD3BEA45A}"/>
              </a:ext>
            </a:extLst>
          </p:cNvPr>
          <p:cNvPicPr>
            <a:picLocks noChangeAspect="1"/>
          </p:cNvPicPr>
          <p:nvPr/>
        </p:nvPicPr>
        <p:blipFill rotWithShape="1">
          <a:blip r:embed="rId3"/>
          <a:srcRect l="1678"/>
          <a:stretch/>
        </p:blipFill>
        <p:spPr>
          <a:xfrm>
            <a:off x="7653989" y="586502"/>
            <a:ext cx="4230665" cy="2842498"/>
          </a:xfrm>
          <a:prstGeom prst="rect">
            <a:avLst/>
          </a:prstGeom>
        </p:spPr>
      </p:pic>
      <p:sp>
        <p:nvSpPr>
          <p:cNvPr id="9" name="Frame 8">
            <a:extLst>
              <a:ext uri="{FF2B5EF4-FFF2-40B4-BE49-F238E27FC236}">
                <a16:creationId xmlns:a16="http://schemas.microsoft.com/office/drawing/2014/main" id="{FDF2789C-10D1-80E6-C6FB-8AD03AA8CB41}"/>
              </a:ext>
            </a:extLst>
          </p:cNvPr>
          <p:cNvSpPr/>
          <p:nvPr/>
        </p:nvSpPr>
        <p:spPr>
          <a:xfrm>
            <a:off x="7839986" y="779228"/>
            <a:ext cx="2035534" cy="166977"/>
          </a:xfrm>
          <a:prstGeom prst="fram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08B3AE72-2B21-EF5D-F1C4-024AD0BE8078}"/>
              </a:ext>
            </a:extLst>
          </p:cNvPr>
          <p:cNvSpPr/>
          <p:nvPr/>
        </p:nvSpPr>
        <p:spPr>
          <a:xfrm>
            <a:off x="80571" y="665397"/>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1</a:t>
            </a:r>
          </a:p>
        </p:txBody>
      </p:sp>
      <p:sp>
        <p:nvSpPr>
          <p:cNvPr id="11" name="Oval 10">
            <a:extLst>
              <a:ext uri="{FF2B5EF4-FFF2-40B4-BE49-F238E27FC236}">
                <a16:creationId xmlns:a16="http://schemas.microsoft.com/office/drawing/2014/main" id="{E8C3627D-45FD-95A2-EF4E-3EE2888F0ADB}"/>
              </a:ext>
            </a:extLst>
          </p:cNvPr>
          <p:cNvSpPr/>
          <p:nvPr/>
        </p:nvSpPr>
        <p:spPr>
          <a:xfrm>
            <a:off x="7390575" y="718543"/>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2</a:t>
            </a:r>
          </a:p>
        </p:txBody>
      </p:sp>
      <p:sp>
        <p:nvSpPr>
          <p:cNvPr id="12" name="Oval 11">
            <a:extLst>
              <a:ext uri="{FF2B5EF4-FFF2-40B4-BE49-F238E27FC236}">
                <a16:creationId xmlns:a16="http://schemas.microsoft.com/office/drawing/2014/main" id="{E440A8D1-78CC-F921-DFAC-CE6A6D18650C}"/>
              </a:ext>
            </a:extLst>
          </p:cNvPr>
          <p:cNvSpPr/>
          <p:nvPr/>
        </p:nvSpPr>
        <p:spPr>
          <a:xfrm>
            <a:off x="343985" y="4923988"/>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1</a:t>
            </a:r>
          </a:p>
        </p:txBody>
      </p:sp>
      <p:sp>
        <p:nvSpPr>
          <p:cNvPr id="13" name="Oval 12">
            <a:extLst>
              <a:ext uri="{FF2B5EF4-FFF2-40B4-BE49-F238E27FC236}">
                <a16:creationId xmlns:a16="http://schemas.microsoft.com/office/drawing/2014/main" id="{3C37FE56-2711-1667-1036-1182283EF79B}"/>
              </a:ext>
            </a:extLst>
          </p:cNvPr>
          <p:cNvSpPr/>
          <p:nvPr/>
        </p:nvSpPr>
        <p:spPr>
          <a:xfrm>
            <a:off x="343985" y="5379543"/>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2</a:t>
            </a:r>
          </a:p>
        </p:txBody>
      </p:sp>
    </p:spTree>
    <p:extLst>
      <p:ext uri="{BB962C8B-B14F-4D97-AF65-F5344CB8AC3E}">
        <p14:creationId xmlns:p14="http://schemas.microsoft.com/office/powerpoint/2010/main" val="412745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2BC3A6-B6B2-08D7-8F89-2AE91B003CCB}"/>
              </a:ext>
            </a:extLst>
          </p:cNvPr>
          <p:cNvPicPr>
            <a:picLocks noChangeAspect="1"/>
          </p:cNvPicPr>
          <p:nvPr/>
        </p:nvPicPr>
        <p:blipFill>
          <a:blip r:embed="rId2"/>
          <a:stretch>
            <a:fillRect/>
          </a:stretch>
        </p:blipFill>
        <p:spPr>
          <a:xfrm>
            <a:off x="588395" y="708724"/>
            <a:ext cx="8513627" cy="2720275"/>
          </a:xfrm>
          <a:prstGeom prst="rect">
            <a:avLst/>
          </a:prstGeom>
        </p:spPr>
      </p:pic>
      <p:sp>
        <p:nvSpPr>
          <p:cNvPr id="5" name="TextBox 4">
            <a:extLst>
              <a:ext uri="{FF2B5EF4-FFF2-40B4-BE49-F238E27FC236}">
                <a16:creationId xmlns:a16="http://schemas.microsoft.com/office/drawing/2014/main" id="{32EDA44A-B755-203E-0847-8935F1430346}"/>
              </a:ext>
            </a:extLst>
          </p:cNvPr>
          <p:cNvSpPr txBox="1"/>
          <p:nvPr/>
        </p:nvSpPr>
        <p:spPr>
          <a:xfrm>
            <a:off x="0" y="123570"/>
            <a:ext cx="7668446" cy="369332"/>
          </a:xfrm>
          <a:prstGeom prst="rect">
            <a:avLst/>
          </a:prstGeom>
          <a:noFill/>
        </p:spPr>
        <p:txBody>
          <a:bodyPr wrap="none" rtlCol="0">
            <a:spAutoFit/>
          </a:bodyPr>
          <a:lstStyle/>
          <a:p>
            <a:r>
              <a:rPr lang="en-US" dirty="0"/>
              <a:t>Secondary analysis</a:t>
            </a:r>
            <a:r>
              <a:rPr lang="en-US" sz="1200" dirty="0"/>
              <a:t>: </a:t>
            </a:r>
            <a:r>
              <a:rPr lang="en-US" sz="1600" baseline="30000" dirty="0"/>
              <a:t>2</a:t>
            </a:r>
            <a:r>
              <a:rPr lang="en-US" sz="1600" dirty="0"/>
              <a:t>This scrip will be maintained and updated in a repository on </a:t>
            </a:r>
            <a:r>
              <a:rPr lang="en-US" sz="1600" dirty="0" err="1"/>
              <a:t>Github</a:t>
            </a:r>
            <a:endParaRPr lang="en-US" sz="1600" dirty="0"/>
          </a:p>
        </p:txBody>
      </p:sp>
      <p:sp>
        <p:nvSpPr>
          <p:cNvPr id="6" name="TextBox 5">
            <a:extLst>
              <a:ext uri="{FF2B5EF4-FFF2-40B4-BE49-F238E27FC236}">
                <a16:creationId xmlns:a16="http://schemas.microsoft.com/office/drawing/2014/main" id="{754A0DCB-8F32-8204-FCCB-56A6C46340FC}"/>
              </a:ext>
            </a:extLst>
          </p:cNvPr>
          <p:cNvSpPr txBox="1"/>
          <p:nvPr/>
        </p:nvSpPr>
        <p:spPr>
          <a:xfrm>
            <a:off x="588396" y="4923988"/>
            <a:ext cx="10448014" cy="677108"/>
          </a:xfrm>
          <a:prstGeom prst="rect">
            <a:avLst/>
          </a:prstGeom>
          <a:noFill/>
        </p:spPr>
        <p:txBody>
          <a:bodyPr wrap="square" rtlCol="0">
            <a:spAutoFit/>
          </a:bodyPr>
          <a:lstStyle/>
          <a:p>
            <a:r>
              <a:rPr lang="en-US" sz="1000" dirty="0"/>
              <a:t>Lab members will have access to the latest version of the bioinformatics_tool.py script via Git/</a:t>
            </a:r>
            <a:r>
              <a:rPr lang="en-US" sz="1000" dirty="0" err="1"/>
              <a:t>Github</a:t>
            </a:r>
            <a:r>
              <a:rPr lang="en-US" sz="1000" dirty="0"/>
              <a:t> interactions. </a:t>
            </a:r>
          </a:p>
          <a:p>
            <a:r>
              <a:rPr lang="en-US" sz="1000" dirty="0"/>
              <a:t> </a:t>
            </a:r>
          </a:p>
          <a:p>
            <a:endParaRPr lang="en-US" dirty="0"/>
          </a:p>
        </p:txBody>
      </p:sp>
      <p:pic>
        <p:nvPicPr>
          <p:cNvPr id="7" name="Picture 6">
            <a:extLst>
              <a:ext uri="{FF2B5EF4-FFF2-40B4-BE49-F238E27FC236}">
                <a16:creationId xmlns:a16="http://schemas.microsoft.com/office/drawing/2014/main" id="{EEB8C199-B9F5-BFCB-E11C-0A3F37492DD4}"/>
              </a:ext>
            </a:extLst>
          </p:cNvPr>
          <p:cNvPicPr>
            <a:picLocks noChangeAspect="1"/>
          </p:cNvPicPr>
          <p:nvPr/>
        </p:nvPicPr>
        <p:blipFill>
          <a:blip r:embed="rId3"/>
          <a:stretch>
            <a:fillRect/>
          </a:stretch>
        </p:blipFill>
        <p:spPr>
          <a:xfrm>
            <a:off x="9388612" y="1824811"/>
            <a:ext cx="1647797" cy="355692"/>
          </a:xfrm>
          <a:prstGeom prst="rect">
            <a:avLst/>
          </a:prstGeom>
        </p:spPr>
      </p:pic>
      <p:pic>
        <p:nvPicPr>
          <p:cNvPr id="8" name="Picture 7">
            <a:extLst>
              <a:ext uri="{FF2B5EF4-FFF2-40B4-BE49-F238E27FC236}">
                <a16:creationId xmlns:a16="http://schemas.microsoft.com/office/drawing/2014/main" id="{00AC5FC7-8447-F844-5161-FFB0EB3411F5}"/>
              </a:ext>
            </a:extLst>
          </p:cNvPr>
          <p:cNvPicPr>
            <a:picLocks noChangeAspect="1"/>
          </p:cNvPicPr>
          <p:nvPr/>
        </p:nvPicPr>
        <p:blipFill>
          <a:blip r:embed="rId4"/>
          <a:stretch>
            <a:fillRect/>
          </a:stretch>
        </p:blipFill>
        <p:spPr>
          <a:xfrm>
            <a:off x="9388611" y="708724"/>
            <a:ext cx="1647797" cy="665666"/>
          </a:xfrm>
          <a:prstGeom prst="rect">
            <a:avLst/>
          </a:prstGeom>
        </p:spPr>
      </p:pic>
    </p:spTree>
    <p:extLst>
      <p:ext uri="{BB962C8B-B14F-4D97-AF65-F5344CB8AC3E}">
        <p14:creationId xmlns:p14="http://schemas.microsoft.com/office/powerpoint/2010/main" val="1445454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D4E9732-245A-E989-838B-ACDB21FA202B}"/>
              </a:ext>
            </a:extLst>
          </p:cNvPr>
          <p:cNvGrpSpPr/>
          <p:nvPr/>
        </p:nvGrpSpPr>
        <p:grpSpPr>
          <a:xfrm>
            <a:off x="3075880" y="492902"/>
            <a:ext cx="6040240" cy="5724861"/>
            <a:chOff x="784510" y="492902"/>
            <a:chExt cx="6040240" cy="5724861"/>
          </a:xfrm>
        </p:grpSpPr>
        <p:grpSp>
          <p:nvGrpSpPr>
            <p:cNvPr id="4" name="Group 3">
              <a:extLst>
                <a:ext uri="{FF2B5EF4-FFF2-40B4-BE49-F238E27FC236}">
                  <a16:creationId xmlns:a16="http://schemas.microsoft.com/office/drawing/2014/main" id="{88C71ED7-7B95-4A24-5D54-82F3A005C24D}"/>
                </a:ext>
              </a:extLst>
            </p:cNvPr>
            <p:cNvGrpSpPr/>
            <p:nvPr/>
          </p:nvGrpSpPr>
          <p:grpSpPr>
            <a:xfrm>
              <a:off x="784510" y="492902"/>
              <a:ext cx="1786943" cy="5724861"/>
              <a:chOff x="5955941" y="615253"/>
              <a:chExt cx="1786943" cy="5724861"/>
            </a:xfrm>
          </p:grpSpPr>
          <p:grpSp>
            <p:nvGrpSpPr>
              <p:cNvPr id="9" name="Group 8">
                <a:extLst>
                  <a:ext uri="{FF2B5EF4-FFF2-40B4-BE49-F238E27FC236}">
                    <a16:creationId xmlns:a16="http://schemas.microsoft.com/office/drawing/2014/main" id="{12AD5ACD-270D-0DAD-935A-796E9920E914}"/>
                  </a:ext>
                </a:extLst>
              </p:cNvPr>
              <p:cNvGrpSpPr/>
              <p:nvPr/>
            </p:nvGrpSpPr>
            <p:grpSpPr>
              <a:xfrm>
                <a:off x="5955941" y="615253"/>
                <a:ext cx="1786943" cy="5724861"/>
                <a:chOff x="4778735" y="246490"/>
                <a:chExt cx="1757238" cy="5400260"/>
              </a:xfrm>
            </p:grpSpPr>
            <p:sp>
              <p:nvSpPr>
                <p:cNvPr id="12" name="Magnetic Disk 11">
                  <a:extLst>
                    <a:ext uri="{FF2B5EF4-FFF2-40B4-BE49-F238E27FC236}">
                      <a16:creationId xmlns:a16="http://schemas.microsoft.com/office/drawing/2014/main" id="{424572CB-FE0F-494A-A8D2-9E66D95EAC9C}"/>
                    </a:ext>
                  </a:extLst>
                </p:cNvPr>
                <p:cNvSpPr/>
                <p:nvPr/>
              </p:nvSpPr>
              <p:spPr>
                <a:xfrm>
                  <a:off x="4993420" y="1702572"/>
                  <a:ext cx="1327868" cy="73947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Pluto</a:t>
                  </a:r>
                </a:p>
              </p:txBody>
            </p:sp>
            <p:sp>
              <p:nvSpPr>
                <p:cNvPr id="13" name="Alternate Process 12">
                  <a:extLst>
                    <a:ext uri="{FF2B5EF4-FFF2-40B4-BE49-F238E27FC236}">
                      <a16:creationId xmlns:a16="http://schemas.microsoft.com/office/drawing/2014/main" id="{B90BCED0-C96A-D447-64A1-2F04B4005CAB}"/>
                    </a:ext>
                  </a:extLst>
                </p:cNvPr>
                <p:cNvSpPr/>
                <p:nvPr/>
              </p:nvSpPr>
              <p:spPr>
                <a:xfrm>
                  <a:off x="4778735" y="2959873"/>
                  <a:ext cx="1757238" cy="938254"/>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Secondary Analysis</a:t>
                  </a:r>
                </a:p>
              </p:txBody>
            </p:sp>
            <p:sp>
              <p:nvSpPr>
                <p:cNvPr id="14" name="Alternate Process 13">
                  <a:extLst>
                    <a:ext uri="{FF2B5EF4-FFF2-40B4-BE49-F238E27FC236}">
                      <a16:creationId xmlns:a16="http://schemas.microsoft.com/office/drawing/2014/main" id="{26ED3B5F-0FB3-6463-0330-1FD060EF066E}"/>
                    </a:ext>
                  </a:extLst>
                </p:cNvPr>
                <p:cNvSpPr/>
                <p:nvPr/>
              </p:nvSpPr>
              <p:spPr>
                <a:xfrm>
                  <a:off x="4778735" y="246490"/>
                  <a:ext cx="1757238" cy="938254"/>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Primary Analysis</a:t>
                  </a:r>
                </a:p>
              </p:txBody>
            </p:sp>
            <p:sp>
              <p:nvSpPr>
                <p:cNvPr id="16" name="Alternate Process 15">
                  <a:extLst>
                    <a:ext uri="{FF2B5EF4-FFF2-40B4-BE49-F238E27FC236}">
                      <a16:creationId xmlns:a16="http://schemas.microsoft.com/office/drawing/2014/main" id="{F5010F9B-44DE-11EF-89D1-BF2F0111EB35}"/>
                    </a:ext>
                  </a:extLst>
                </p:cNvPr>
                <p:cNvSpPr/>
                <p:nvPr/>
              </p:nvSpPr>
              <p:spPr>
                <a:xfrm>
                  <a:off x="4778735" y="4708496"/>
                  <a:ext cx="1757238" cy="938254"/>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Project</a:t>
                  </a:r>
                </a:p>
              </p:txBody>
            </p:sp>
            <p:sp>
              <p:nvSpPr>
                <p:cNvPr id="18" name="Down Arrow 17">
                  <a:extLst>
                    <a:ext uri="{FF2B5EF4-FFF2-40B4-BE49-F238E27FC236}">
                      <a16:creationId xmlns:a16="http://schemas.microsoft.com/office/drawing/2014/main" id="{64917E61-164E-DAC7-A9F7-0B774D4B5984}"/>
                    </a:ext>
                  </a:extLst>
                </p:cNvPr>
                <p:cNvSpPr/>
                <p:nvPr/>
              </p:nvSpPr>
              <p:spPr>
                <a:xfrm>
                  <a:off x="5572375" y="1184744"/>
                  <a:ext cx="169958" cy="51782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Down Arrow 18">
                  <a:extLst>
                    <a:ext uri="{FF2B5EF4-FFF2-40B4-BE49-F238E27FC236}">
                      <a16:creationId xmlns:a16="http://schemas.microsoft.com/office/drawing/2014/main" id="{4E187E03-7C66-4BD7-063C-D7A2CF45C582}"/>
                    </a:ext>
                  </a:extLst>
                </p:cNvPr>
                <p:cNvSpPr/>
                <p:nvPr/>
              </p:nvSpPr>
              <p:spPr>
                <a:xfrm>
                  <a:off x="5572375" y="2442044"/>
                  <a:ext cx="169958" cy="51782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Down Arrow 19">
                  <a:extLst>
                    <a:ext uri="{FF2B5EF4-FFF2-40B4-BE49-F238E27FC236}">
                      <a16:creationId xmlns:a16="http://schemas.microsoft.com/office/drawing/2014/main" id="{6B6DA5B4-BB16-5199-14F3-625D605D6E75}"/>
                    </a:ext>
                  </a:extLst>
                </p:cNvPr>
                <p:cNvSpPr/>
                <p:nvPr/>
              </p:nvSpPr>
              <p:spPr>
                <a:xfrm>
                  <a:off x="5572375" y="3898128"/>
                  <a:ext cx="169958" cy="81036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
            <p:nvSpPr>
              <p:cNvPr id="6" name="Oval 5">
                <a:extLst>
                  <a:ext uri="{FF2B5EF4-FFF2-40B4-BE49-F238E27FC236}">
                    <a16:creationId xmlns:a16="http://schemas.microsoft.com/office/drawing/2014/main" id="{3D76EE52-382C-5FD5-F010-3406974173A4}"/>
                  </a:ext>
                </a:extLst>
              </p:cNvPr>
              <p:cNvSpPr/>
              <p:nvPr/>
            </p:nvSpPr>
            <p:spPr>
              <a:xfrm>
                <a:off x="6426485" y="1770549"/>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1</a:t>
                </a:r>
              </a:p>
            </p:txBody>
          </p:sp>
          <p:sp>
            <p:nvSpPr>
              <p:cNvPr id="7" name="Oval 6">
                <a:extLst>
                  <a:ext uri="{FF2B5EF4-FFF2-40B4-BE49-F238E27FC236}">
                    <a16:creationId xmlns:a16="http://schemas.microsoft.com/office/drawing/2014/main" id="{2130599F-FFFD-5FD4-E590-DD6BA1F32BDA}"/>
                  </a:ext>
                </a:extLst>
              </p:cNvPr>
              <p:cNvSpPr/>
              <p:nvPr/>
            </p:nvSpPr>
            <p:spPr>
              <a:xfrm>
                <a:off x="6426485" y="3103424"/>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2</a:t>
                </a:r>
              </a:p>
            </p:txBody>
          </p:sp>
          <p:sp>
            <p:nvSpPr>
              <p:cNvPr id="8" name="Oval 7">
                <a:extLst>
                  <a:ext uri="{FF2B5EF4-FFF2-40B4-BE49-F238E27FC236}">
                    <a16:creationId xmlns:a16="http://schemas.microsoft.com/office/drawing/2014/main" id="{BAD10408-8A8F-9339-D76B-822F9E0D673C}"/>
                  </a:ext>
                </a:extLst>
              </p:cNvPr>
              <p:cNvSpPr/>
              <p:nvPr/>
            </p:nvSpPr>
            <p:spPr>
              <a:xfrm>
                <a:off x="6426485" y="4783990"/>
                <a:ext cx="226774" cy="2276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3</a:t>
                </a:r>
              </a:p>
            </p:txBody>
          </p:sp>
        </p:grpSp>
        <p:sp>
          <p:nvSpPr>
            <p:cNvPr id="23" name="TextBox 22">
              <a:extLst>
                <a:ext uri="{FF2B5EF4-FFF2-40B4-BE49-F238E27FC236}">
                  <a16:creationId xmlns:a16="http://schemas.microsoft.com/office/drawing/2014/main" id="{FA7C593E-50D5-D54B-F2CD-3BB08C8843F6}"/>
                </a:ext>
              </a:extLst>
            </p:cNvPr>
            <p:cNvSpPr txBox="1"/>
            <p:nvPr/>
          </p:nvSpPr>
          <p:spPr>
            <a:xfrm>
              <a:off x="3319366" y="517729"/>
              <a:ext cx="3505383" cy="1569660"/>
            </a:xfrm>
            <a:prstGeom prst="rect">
              <a:avLst/>
            </a:prstGeom>
            <a:noFill/>
          </p:spPr>
          <p:txBody>
            <a:bodyPr wrap="square" rtlCol="0">
              <a:spAutoFit/>
            </a:bodyPr>
            <a:lstStyle/>
            <a:p>
              <a:r>
                <a:rPr lang="en-US" sz="1200" dirty="0"/>
                <a:t>Directory structure, organization and file transfer.</a:t>
              </a:r>
            </a:p>
            <a:p>
              <a:pPr marL="171450" indent="-171450">
                <a:buFont typeface="Arial" panose="020B0604020202020204" pitchFamily="34" charset="0"/>
                <a:buChar char="•"/>
              </a:pPr>
              <a:r>
                <a:rPr lang="en-US" sz="1200" baseline="30000" dirty="0"/>
                <a:t>1</a:t>
              </a:r>
              <a:r>
                <a:rPr lang="en-US" sz="1200" dirty="0"/>
                <a:t>Function for generating directory structure</a:t>
              </a:r>
            </a:p>
            <a:p>
              <a:pPr marL="628650" lvl="1" indent="-171450">
                <a:buFont typeface="Arial" panose="020B0604020202020204" pitchFamily="34" charset="0"/>
                <a:buChar char="•"/>
              </a:pPr>
              <a:r>
                <a:rPr lang="en-US" sz="1200" dirty="0"/>
                <a:t>Use existing structure</a:t>
              </a:r>
            </a:p>
            <a:p>
              <a:pPr marL="171450" indent="-171450">
                <a:buFont typeface="Arial" panose="020B0604020202020204" pitchFamily="34" charset="0"/>
                <a:buChar char="•"/>
              </a:pPr>
              <a:r>
                <a:rPr lang="en-US" sz="1200" baseline="30000" dirty="0"/>
                <a:t>2</a:t>
              </a:r>
              <a:r>
                <a:rPr lang="en-US" sz="1200" dirty="0"/>
                <a:t>Function for moving .</a:t>
              </a:r>
              <a:r>
                <a:rPr lang="en-US" sz="1200" dirty="0" err="1"/>
                <a:t>gz</a:t>
              </a:r>
              <a:r>
                <a:rPr lang="en-US" sz="1200" dirty="0"/>
                <a:t> files to working directory</a:t>
              </a:r>
            </a:p>
            <a:p>
              <a:pPr marL="171450" indent="-171450">
                <a:buFont typeface="Arial" panose="020B0604020202020204" pitchFamily="34" charset="0"/>
                <a:buChar char="•"/>
              </a:pPr>
              <a:r>
                <a:rPr lang="en-US" sz="1200" baseline="30000" dirty="0"/>
                <a:t>3</a:t>
              </a:r>
              <a:r>
                <a:rPr lang="en-US" sz="1200" dirty="0"/>
                <a:t>Function triggering workflow</a:t>
              </a:r>
            </a:p>
            <a:p>
              <a:pPr marL="628650" lvl="1" indent="-171450">
                <a:buFont typeface="Arial" panose="020B0604020202020204" pitchFamily="34" charset="0"/>
                <a:buChar char="•"/>
              </a:pPr>
              <a:r>
                <a:rPr lang="en-US" sz="1200" dirty="0"/>
                <a:t>Incorporate existing method</a:t>
              </a:r>
            </a:p>
            <a:p>
              <a:pPr marL="171450" indent="-171450">
                <a:buFont typeface="Arial" panose="020B0604020202020204" pitchFamily="34" charset="0"/>
                <a:buChar char="•"/>
              </a:pPr>
              <a:r>
                <a:rPr lang="en-US" sz="1200" baseline="30000" dirty="0"/>
                <a:t>4</a:t>
              </a:r>
              <a:r>
                <a:rPr lang="en-US" sz="1200" dirty="0"/>
                <a:t>Function for slack post</a:t>
              </a:r>
            </a:p>
            <a:p>
              <a:pPr marL="628650" lvl="1" indent="-171450">
                <a:buFont typeface="Arial" panose="020B0604020202020204" pitchFamily="34" charset="0"/>
                <a:buChar char="•"/>
              </a:pPr>
              <a:r>
                <a:rPr lang="en-US" sz="1200" dirty="0"/>
                <a:t>Use existing method</a:t>
              </a:r>
            </a:p>
          </p:txBody>
        </p:sp>
        <p:sp>
          <p:nvSpPr>
            <p:cNvPr id="24" name="TextBox 23">
              <a:extLst>
                <a:ext uri="{FF2B5EF4-FFF2-40B4-BE49-F238E27FC236}">
                  <a16:creationId xmlns:a16="http://schemas.microsoft.com/office/drawing/2014/main" id="{B1A72004-3B3F-D6B2-7852-BAC36DA4D2EB}"/>
                </a:ext>
              </a:extLst>
            </p:cNvPr>
            <p:cNvSpPr txBox="1"/>
            <p:nvPr/>
          </p:nvSpPr>
          <p:spPr>
            <a:xfrm>
              <a:off x="3319365" y="2981073"/>
              <a:ext cx="3505383" cy="1015663"/>
            </a:xfrm>
            <a:prstGeom prst="rect">
              <a:avLst/>
            </a:prstGeom>
            <a:noFill/>
          </p:spPr>
          <p:txBody>
            <a:bodyPr wrap="square" rtlCol="0">
              <a:spAutoFit/>
            </a:bodyPr>
            <a:lstStyle/>
            <a:p>
              <a:r>
                <a:rPr lang="en-US" sz="1200" dirty="0"/>
                <a:t>Incorporate cassettes.</a:t>
              </a:r>
            </a:p>
            <a:p>
              <a:pPr marL="171450" indent="-171450">
                <a:buFont typeface="Arial" panose="020B0604020202020204" pitchFamily="34" charset="0"/>
                <a:buChar char="•"/>
              </a:pPr>
              <a:r>
                <a:rPr lang="en-US" sz="1200" baseline="30000" dirty="0"/>
                <a:t>5</a:t>
              </a:r>
              <a:r>
                <a:rPr lang="en-US" sz="1200" dirty="0"/>
                <a:t>Function to read in input file with parameters</a:t>
              </a:r>
            </a:p>
            <a:p>
              <a:pPr marL="171450" indent="-171450">
                <a:buFont typeface="Arial" panose="020B0604020202020204" pitchFamily="34" charset="0"/>
                <a:buChar char="•"/>
              </a:pPr>
              <a:r>
                <a:rPr lang="en-US" sz="1200" baseline="30000" dirty="0"/>
                <a:t>6</a:t>
              </a:r>
              <a:r>
                <a:rPr lang="en-US" sz="1200" dirty="0"/>
                <a:t>Functions for bioinformatics tools</a:t>
              </a:r>
            </a:p>
            <a:p>
              <a:pPr marL="628650" lvl="1" indent="-171450">
                <a:buFont typeface="Arial" panose="020B0604020202020204" pitchFamily="34" charset="0"/>
                <a:buChar char="•"/>
              </a:pPr>
              <a:r>
                <a:rPr lang="en-US" sz="1200" dirty="0"/>
                <a:t>These would make up the  </a:t>
              </a:r>
              <a:r>
                <a:rPr lang="en-US" sz="1200" dirty="0" err="1"/>
                <a:t>bioinformatics_tools.py</a:t>
              </a:r>
              <a:r>
                <a:rPr lang="en-US" sz="1200" dirty="0"/>
                <a:t> script </a:t>
              </a:r>
            </a:p>
          </p:txBody>
        </p:sp>
        <p:sp>
          <p:nvSpPr>
            <p:cNvPr id="25" name="TextBox 24">
              <a:extLst>
                <a:ext uri="{FF2B5EF4-FFF2-40B4-BE49-F238E27FC236}">
                  <a16:creationId xmlns:a16="http://schemas.microsoft.com/office/drawing/2014/main" id="{2E7FD740-5155-E506-4CDF-25708B62B8CE}"/>
                </a:ext>
              </a:extLst>
            </p:cNvPr>
            <p:cNvSpPr txBox="1"/>
            <p:nvPr/>
          </p:nvSpPr>
          <p:spPr>
            <a:xfrm>
              <a:off x="3319368" y="5223112"/>
              <a:ext cx="3505382" cy="830997"/>
            </a:xfrm>
            <a:prstGeom prst="rect">
              <a:avLst/>
            </a:prstGeom>
            <a:noFill/>
          </p:spPr>
          <p:txBody>
            <a:bodyPr wrap="square" rtlCol="0">
              <a:spAutoFit/>
            </a:bodyPr>
            <a:lstStyle/>
            <a:p>
              <a:r>
                <a:rPr lang="en-US" sz="1200" dirty="0"/>
                <a:t>Automatically generate standard forms of analysis.</a:t>
              </a:r>
            </a:p>
            <a:p>
              <a:pPr marL="171450" indent="-171450">
                <a:buFont typeface="Arial" panose="020B0604020202020204" pitchFamily="34" charset="0"/>
                <a:buChar char="•"/>
              </a:pPr>
              <a:r>
                <a:rPr lang="en-US" sz="1200" baseline="30000" dirty="0"/>
                <a:t>7</a:t>
              </a:r>
              <a:r>
                <a:rPr lang="en-US" sz="1200" dirty="0"/>
                <a:t>Function for Taxonomy/phylogeny analysis</a:t>
              </a:r>
            </a:p>
            <a:p>
              <a:pPr marL="171450" indent="-171450">
                <a:buFont typeface="Arial" panose="020B0604020202020204" pitchFamily="34" charset="0"/>
                <a:buChar char="•"/>
              </a:pPr>
              <a:r>
                <a:rPr lang="en-US" sz="1200" baseline="30000" dirty="0"/>
                <a:t>8</a:t>
              </a:r>
              <a:r>
                <a:rPr lang="en-US" sz="1200" dirty="0"/>
                <a:t>Function for variant </a:t>
              </a:r>
              <a:r>
                <a:rPr lang="en-US" sz="1200"/>
                <a:t>calling analysis.</a:t>
              </a:r>
              <a:endParaRPr lang="en-US" sz="1200" dirty="0"/>
            </a:p>
            <a:p>
              <a:pPr marL="171450" indent="-171450">
                <a:buFont typeface="Arial" panose="020B0604020202020204" pitchFamily="34" charset="0"/>
                <a:buChar char="•"/>
              </a:pPr>
              <a:endParaRPr lang="en-US" sz="1200" dirty="0"/>
            </a:p>
          </p:txBody>
        </p:sp>
      </p:grpSp>
      <p:sp>
        <p:nvSpPr>
          <p:cNvPr id="26" name="TextBox 25">
            <a:extLst>
              <a:ext uri="{FF2B5EF4-FFF2-40B4-BE49-F238E27FC236}">
                <a16:creationId xmlns:a16="http://schemas.microsoft.com/office/drawing/2014/main" id="{482EABD4-A789-1775-C1E8-5CDAFA6236DA}"/>
              </a:ext>
            </a:extLst>
          </p:cNvPr>
          <p:cNvSpPr txBox="1"/>
          <p:nvPr/>
        </p:nvSpPr>
        <p:spPr>
          <a:xfrm>
            <a:off x="0" y="123570"/>
            <a:ext cx="784510" cy="369332"/>
          </a:xfrm>
          <a:prstGeom prst="rect">
            <a:avLst/>
          </a:prstGeom>
          <a:noFill/>
        </p:spPr>
        <p:txBody>
          <a:bodyPr wrap="none" rtlCol="0">
            <a:spAutoFit/>
          </a:bodyPr>
          <a:lstStyle/>
          <a:p>
            <a:r>
              <a:rPr lang="en-US" dirty="0"/>
              <a:t>To dos</a:t>
            </a:r>
          </a:p>
        </p:txBody>
      </p:sp>
    </p:spTree>
    <p:extLst>
      <p:ext uri="{BB962C8B-B14F-4D97-AF65-F5344CB8AC3E}">
        <p14:creationId xmlns:p14="http://schemas.microsoft.com/office/powerpoint/2010/main" val="1900526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1985</Words>
  <Application>Microsoft Macintosh PowerPoint</Application>
  <PresentationFormat>Widescreen</PresentationFormat>
  <Paragraphs>267</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Hu</dc:creator>
  <cp:lastModifiedBy>James Hu</cp:lastModifiedBy>
  <cp:revision>434</cp:revision>
  <dcterms:created xsi:type="dcterms:W3CDTF">2023-07-17T19:09:13Z</dcterms:created>
  <dcterms:modified xsi:type="dcterms:W3CDTF">2023-09-08T16:52:27Z</dcterms:modified>
</cp:coreProperties>
</file>